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80C3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190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60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6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56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45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82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82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83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43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96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7A849-4F0D-7144-BFE8-0AE191B8ACE9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935B2-2515-D248-9275-B976F718A1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59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7A849-4F0D-7144-BFE8-0AE191B8ACE9}" type="datetimeFigureOut">
              <a:rPr lang="en-US" smtClean="0"/>
              <a:pPr/>
              <a:t>4/1/19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935B2-2515-D248-9275-B976F718A1B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15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6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jpeg"/><Relationship Id="rId7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.jpeg"/><Relationship Id="rId7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9.jpeg"/><Relationship Id="rId4" Type="http://schemas.openxmlformats.org/officeDocument/2006/relationships/image" Target="../media/image13.jpe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.jpeg"/><Relationship Id="rId7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18.png"/><Relationship Id="rId10" Type="http://schemas.openxmlformats.org/officeDocument/2006/relationships/image" Target="../media/image17.png"/><Relationship Id="rId4" Type="http://schemas.openxmlformats.org/officeDocument/2006/relationships/image" Target="../media/image13.jpe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1.png"/><Relationship Id="rId7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jpeg"/><Relationship Id="rId7" Type="http://schemas.openxmlformats.org/officeDocument/2006/relationships/image" Target="../media/image3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5.jpeg"/><Relationship Id="rId7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28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jpeg"/><Relationship Id="rId7" Type="http://schemas.openxmlformats.org/officeDocument/2006/relationships/image" Target="../media/image3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 descr="A person riding a wave on a surfboard in the water&#10;&#10;Description automatically generated">
            <a:extLst>
              <a:ext uri="{FF2B5EF4-FFF2-40B4-BE49-F238E27FC236}">
                <a16:creationId xmlns:a16="http://schemas.microsoft.com/office/drawing/2014/main" id="{0FC7F00B-B4DA-D74A-A402-7D0F8BE514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41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 descr="elite_athletes_sp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216" y="639575"/>
            <a:ext cx="6306583" cy="4846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484" y="1439183"/>
            <a:ext cx="7343032" cy="337677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4939657"/>
            <a:ext cx="8229600" cy="1739021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10000"/>
              </a:lnSpc>
              <a:buNone/>
            </a:pPr>
            <a:r>
              <a:rPr lang="es-ES" sz="2100" dirty="0"/>
              <a:t>Durante décadas </a:t>
            </a:r>
            <a:r>
              <a:rPr lang="es-ES" sz="2100" dirty="0" err="1"/>
              <a:t>NeoLife</a:t>
            </a:r>
            <a:r>
              <a:rPr lang="es-ES" sz="2100" dirty="0"/>
              <a:t> ha sido una fuente de confianza de la </a:t>
            </a:r>
            <a:r>
              <a:rPr lang="es-ES" sz="2100" dirty="0" err="1"/>
              <a:t>suplementación</a:t>
            </a:r>
            <a:r>
              <a:rPr lang="es-ES" sz="2100" dirty="0"/>
              <a:t> nutricional de gran alcance para algunos de los mejores atletas del mundo.</a:t>
            </a:r>
          </a:p>
          <a:p>
            <a:pPr marL="0" indent="0">
              <a:buNone/>
            </a:pPr>
            <a:endParaRPr lang="es-ES" sz="2100" dirty="0"/>
          </a:p>
          <a:p>
            <a:pPr marL="0" indent="0" algn="ctr">
              <a:buNone/>
            </a:pPr>
            <a:r>
              <a:rPr lang="es-ES" sz="2100" dirty="0"/>
              <a:t>Ahora se los traemos todos juntos bajo la marca exclusiva</a:t>
            </a:r>
          </a:p>
          <a:p>
            <a:pPr marL="0" indent="0" algn="ctr">
              <a:buNone/>
            </a:pPr>
            <a:r>
              <a:rPr lang="en-US" sz="3800" b="1" dirty="0" err="1">
                <a:solidFill>
                  <a:srgbClr val="80C342"/>
                </a:solidFill>
              </a:rPr>
              <a:t>NeoLife</a:t>
            </a:r>
            <a:r>
              <a:rPr lang="en-US" sz="3800" b="1" dirty="0">
                <a:solidFill>
                  <a:srgbClr val="80C342"/>
                </a:solidFill>
              </a:rPr>
              <a:t> SPORT</a:t>
            </a:r>
          </a:p>
          <a:p>
            <a:pPr marL="0" indent="0">
              <a:buNone/>
            </a:pPr>
            <a:endParaRPr lang="en-US" sz="2000" dirty="0"/>
          </a:p>
          <a:p>
            <a:endParaRPr lang="en-US" dirty="0"/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41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bottle&#10;&#10;Description automatically generated">
            <a:extLst>
              <a:ext uri="{FF2B5EF4-FFF2-40B4-BE49-F238E27FC236}">
                <a16:creationId xmlns:a16="http://schemas.microsoft.com/office/drawing/2014/main" id="{7605F82C-CE3F-854D-AD87-25D6CA1427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1"/>
            <a:ext cx="1596333" cy="1307404"/>
          </a:xfrm>
          <a:prstGeom prst="rect">
            <a:avLst/>
          </a:prstGeom>
        </p:spPr>
      </p:pic>
      <p:pic>
        <p:nvPicPr>
          <p:cNvPr id="7" name="Picture 6" descr="nutrition_that_works_sp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2591" y="437114"/>
            <a:ext cx="6400800" cy="772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91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1"/>
            <a:ext cx="1596333" cy="1307404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457200" y="1954422"/>
            <a:ext cx="8229600" cy="2399733"/>
          </a:xfrm>
        </p:spPr>
        <p:txBody>
          <a:bodyPr>
            <a:normAutofit/>
          </a:bodyPr>
          <a:lstStyle/>
          <a:p>
            <a:pPr marL="457200" lvl="1" indent="0">
              <a:lnSpc>
                <a:spcPct val="80000"/>
              </a:lnSpc>
              <a:buNone/>
            </a:pPr>
            <a:r>
              <a:rPr lang="en-US" sz="1800" b="1" dirty="0"/>
              <a:t>Perfecto </a:t>
            </a:r>
            <a:r>
              <a:rPr lang="en-US" sz="1800" b="1" dirty="0" err="1"/>
              <a:t>para</a:t>
            </a:r>
            <a:r>
              <a:rPr lang="en-US" sz="1800" b="1" dirty="0"/>
              <a:t> </a:t>
            </a:r>
            <a:r>
              <a:rPr lang="en-US" sz="1800" b="1" dirty="0" err="1"/>
              <a:t>las</a:t>
            </a:r>
            <a:r>
              <a:rPr lang="en-US" sz="1800" b="1" dirty="0"/>
              <a:t> 3 </a:t>
            </a:r>
            <a:r>
              <a:rPr lang="en-US" sz="1800" b="1" dirty="0" err="1"/>
              <a:t>etapas</a:t>
            </a:r>
            <a:r>
              <a:rPr lang="en-US" sz="1800" b="1" dirty="0"/>
              <a:t> del </a:t>
            </a:r>
            <a:r>
              <a:rPr lang="en-US" sz="1800" b="1" dirty="0" err="1"/>
              <a:t>estilo</a:t>
            </a:r>
            <a:r>
              <a:rPr lang="en-US" sz="1800" b="1" dirty="0"/>
              <a:t> de </a:t>
            </a:r>
            <a:r>
              <a:rPr lang="en-US" sz="1800" b="1" dirty="0" err="1"/>
              <a:t>vida</a:t>
            </a:r>
            <a:r>
              <a:rPr lang="en-US" sz="1800" b="1" dirty="0"/>
              <a:t> </a:t>
            </a:r>
            <a:r>
              <a:rPr lang="en-US" sz="1800" b="1" dirty="0" err="1"/>
              <a:t>deportivo</a:t>
            </a:r>
            <a:r>
              <a:rPr lang="en-US" sz="1800" b="1" dirty="0"/>
              <a:t>: </a:t>
            </a:r>
          </a:p>
          <a:p>
            <a:pPr marL="457200" lvl="1" indent="0">
              <a:lnSpc>
                <a:spcPct val="80000"/>
              </a:lnSpc>
              <a:buNone/>
            </a:pPr>
            <a:r>
              <a:rPr lang="en-US" sz="1800" dirty="0" err="1"/>
              <a:t>Entrenamiento</a:t>
            </a:r>
            <a:r>
              <a:rPr lang="en-US" sz="1800" dirty="0"/>
              <a:t> • </a:t>
            </a:r>
            <a:r>
              <a:rPr lang="en-US" sz="1800" dirty="0" err="1"/>
              <a:t>Competencia</a:t>
            </a:r>
            <a:r>
              <a:rPr lang="en-US" sz="1800" dirty="0"/>
              <a:t> • </a:t>
            </a:r>
            <a:r>
              <a:rPr lang="en-US" sz="1800" dirty="0" err="1"/>
              <a:t>Recuperación</a:t>
            </a:r>
            <a:endParaRPr lang="en-US" sz="1800" dirty="0"/>
          </a:p>
          <a:p>
            <a:pPr lvl="1" algn="ctr">
              <a:lnSpc>
                <a:spcPct val="80000"/>
              </a:lnSpc>
            </a:pPr>
            <a:endParaRPr lang="en-US" sz="1800" dirty="0"/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en-US" sz="1800" dirty="0" err="1"/>
              <a:t>Perfil</a:t>
            </a:r>
            <a:r>
              <a:rPr lang="en-US" sz="1800" dirty="0"/>
              <a:t> </a:t>
            </a:r>
            <a:r>
              <a:rPr lang="en-US" sz="1800" dirty="0" err="1"/>
              <a:t>completo</a:t>
            </a:r>
            <a:r>
              <a:rPr lang="en-US" sz="1800" dirty="0"/>
              <a:t> de </a:t>
            </a:r>
            <a:r>
              <a:rPr lang="en-US" sz="1800" dirty="0" err="1"/>
              <a:t>proteína</a:t>
            </a:r>
            <a:r>
              <a:rPr lang="en-US" sz="1800" dirty="0"/>
              <a:t> y </a:t>
            </a:r>
            <a:r>
              <a:rPr lang="en-US" sz="1800" dirty="0" err="1"/>
              <a:t>aminoácidos</a:t>
            </a:r>
            <a:endParaRPr lang="en-US" sz="1800" dirty="0"/>
          </a:p>
          <a:p>
            <a:pPr lvl="1">
              <a:lnSpc>
                <a:spcPct val="80000"/>
              </a:lnSpc>
              <a:buFont typeface="Arial"/>
              <a:buChar char="•"/>
            </a:pPr>
            <a:r>
              <a:rPr lang="en-US" sz="1800" dirty="0" err="1"/>
              <a:t>Entrega</a:t>
            </a:r>
            <a:r>
              <a:rPr lang="en-US" sz="1800" dirty="0"/>
              <a:t> </a:t>
            </a:r>
            <a:r>
              <a:rPr lang="en-US" sz="1800" dirty="0" err="1"/>
              <a:t>completa</a:t>
            </a:r>
            <a:r>
              <a:rPr lang="en-US" sz="1800" dirty="0"/>
              <a:t> de </a:t>
            </a:r>
            <a:r>
              <a:rPr lang="en-US" sz="1800" dirty="0" err="1"/>
              <a:t>vitaminas</a:t>
            </a:r>
            <a:r>
              <a:rPr lang="en-US" sz="1800" dirty="0"/>
              <a:t> y </a:t>
            </a:r>
            <a:r>
              <a:rPr lang="en-US" sz="1800" dirty="0" err="1"/>
              <a:t>minerales</a:t>
            </a:r>
            <a:r>
              <a:rPr lang="en-US" sz="1800" dirty="0"/>
              <a:t> de </a:t>
            </a:r>
            <a:r>
              <a:rPr lang="en-US" sz="1800" dirty="0" err="1"/>
              <a:t>amplio</a:t>
            </a:r>
            <a:r>
              <a:rPr lang="en-US" sz="1800" dirty="0"/>
              <a:t> </a:t>
            </a:r>
            <a:r>
              <a:rPr lang="en-US" sz="1800" dirty="0" err="1"/>
              <a:t>espectro</a:t>
            </a:r>
            <a:endParaRPr lang="en-US" sz="1800" dirty="0"/>
          </a:p>
          <a:p>
            <a:pPr lvl="1">
              <a:lnSpc>
                <a:spcPct val="80000"/>
              </a:lnSpc>
              <a:buFont typeface="Arial"/>
              <a:buChar char="•"/>
            </a:pPr>
            <a:r>
              <a:rPr lang="en-US" sz="1800" dirty="0"/>
              <a:t>El </a:t>
            </a:r>
            <a:r>
              <a:rPr lang="en-US" sz="1800" dirty="0" err="1"/>
              <a:t>apoyo</a:t>
            </a:r>
            <a:r>
              <a:rPr lang="en-US" sz="1800" dirty="0"/>
              <a:t> </a:t>
            </a:r>
            <a:r>
              <a:rPr lang="en-US" sz="1800" dirty="0" err="1"/>
              <a:t>específico</a:t>
            </a:r>
            <a:r>
              <a:rPr lang="en-US" sz="1800" dirty="0"/>
              <a:t>: </a:t>
            </a:r>
            <a:r>
              <a:rPr lang="en-US" sz="1800" dirty="0" err="1"/>
              <a:t>energía</a:t>
            </a:r>
            <a:r>
              <a:rPr lang="en-US" sz="1800" dirty="0"/>
              <a:t>, </a:t>
            </a:r>
            <a:r>
              <a:rPr lang="en-US" sz="1800" dirty="0" err="1"/>
              <a:t>resistencia</a:t>
            </a:r>
            <a:r>
              <a:rPr lang="en-US" sz="1800" dirty="0"/>
              <a:t>, </a:t>
            </a:r>
            <a:r>
              <a:rPr lang="en-US" sz="1800" dirty="0" err="1"/>
              <a:t>tonificación</a:t>
            </a:r>
            <a:r>
              <a:rPr lang="en-US" sz="1800" dirty="0"/>
              <a:t>*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81265"/>
            <a:ext cx="2588673" cy="222464"/>
          </a:xfrm>
          <a:prstGeom prst="rect">
            <a:avLst/>
          </a:prstGeom>
        </p:spPr>
      </p:pic>
      <p:pic>
        <p:nvPicPr>
          <p:cNvPr id="6" name="Picture 5" descr="nutrition_that_works_sp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2591" y="437114"/>
            <a:ext cx="6400800" cy="772598"/>
          </a:xfrm>
          <a:prstGeom prst="rect">
            <a:avLst/>
          </a:prstGeom>
        </p:spPr>
      </p:pic>
      <p:pic>
        <p:nvPicPr>
          <p:cNvPr id="8" name="Picture 7" descr="A picture containing bottle&#10;&#10;Description automatically generated">
            <a:extLst>
              <a:ext uri="{FF2B5EF4-FFF2-40B4-BE49-F238E27FC236}">
                <a16:creationId xmlns:a16="http://schemas.microsoft.com/office/drawing/2014/main" id="{4CDC27F6-51F3-6545-B490-4A9DEDA638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1523" y="3943491"/>
            <a:ext cx="50800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96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591577"/>
            <a:ext cx="8229600" cy="1319654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s-ES" sz="1800" dirty="0"/>
              <a:t>¡Los productos De </a:t>
            </a:r>
            <a:r>
              <a:rPr lang="es-ES" sz="1800" dirty="0" err="1"/>
              <a:t>NeoLife</a:t>
            </a:r>
            <a:r>
              <a:rPr lang="es-ES" sz="1800" dirty="0"/>
              <a:t> SPORT, Performance </a:t>
            </a:r>
            <a:r>
              <a:rPr lang="es-ES" sz="1800" dirty="0" err="1"/>
              <a:t>Protein</a:t>
            </a:r>
            <a:r>
              <a:rPr lang="es-ES" sz="1800" dirty="0"/>
              <a:t> y Performance Pack trabajan de forma sinérgica para darle a su cuerpo la nutrición medalla de oro, todos los días!</a:t>
            </a:r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2" name="Picture 1" descr="daily_dose_sp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1213" y="380741"/>
            <a:ext cx="4302399" cy="932688"/>
          </a:xfrm>
          <a:prstGeom prst="rect">
            <a:avLst/>
          </a:prstGeom>
        </p:spPr>
      </p:pic>
      <p:pic>
        <p:nvPicPr>
          <p:cNvPr id="7" name="Picture 6" descr="A picture containing toiletry&#10;&#10;Description automatically generated">
            <a:extLst>
              <a:ext uri="{FF2B5EF4-FFF2-40B4-BE49-F238E27FC236}">
                <a16:creationId xmlns:a16="http://schemas.microsoft.com/office/drawing/2014/main" id="{992EBC0B-212F-B046-BD78-D1CEB4C8B9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4864" y="2481555"/>
            <a:ext cx="5634269" cy="415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76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2972" y="1641055"/>
            <a:ext cx="5555367" cy="48388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2000" b="1" dirty="0"/>
              <a:t>Mezcla de Proteínas </a:t>
            </a:r>
            <a:br>
              <a:rPr lang="es-ES" sz="2000" b="1" dirty="0"/>
            </a:br>
            <a:r>
              <a:rPr lang="es-ES" sz="2000" b="1" dirty="0"/>
              <a:t>que Imitan el Músculo</a:t>
            </a:r>
            <a:r>
              <a:rPr lang="es-ES" sz="1800" b="1" baseline="30000" dirty="0"/>
              <a:t>™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s-ES" sz="1800" dirty="0"/>
              <a:t>Complejo Propio de Proteína y amino ácidos de </a:t>
            </a:r>
            <a:r>
              <a:rPr lang="es-ES" sz="1800" dirty="0" err="1"/>
              <a:t>NeoLife</a:t>
            </a:r>
            <a:endParaRPr lang="es-ES" sz="1800" dirty="0"/>
          </a:p>
          <a:p>
            <a:pPr marL="0" indent="0">
              <a:buNone/>
            </a:pPr>
            <a:endParaRPr lang="es-ES" sz="1400" dirty="0"/>
          </a:p>
          <a:p>
            <a:pPr marL="0" indent="0">
              <a:lnSpc>
                <a:spcPct val="50000"/>
              </a:lnSpc>
              <a:spcBef>
                <a:spcPts val="0"/>
              </a:spcBef>
              <a:buNone/>
            </a:pPr>
            <a:r>
              <a:rPr lang="es-ES" sz="1400" dirty="0"/>
              <a:t>Cada porción con leche sin grasa:</a:t>
            </a:r>
          </a:p>
          <a:p>
            <a:pPr marL="0" indent="0">
              <a:lnSpc>
                <a:spcPct val="50000"/>
              </a:lnSpc>
              <a:spcBef>
                <a:spcPts val="0"/>
              </a:spcBef>
              <a:buNone/>
            </a:pPr>
            <a:endParaRPr lang="es-ES" sz="2000" b="1" dirty="0"/>
          </a:p>
          <a:p>
            <a:pPr marL="0" indent="0">
              <a:lnSpc>
                <a:spcPct val="50000"/>
              </a:lnSpc>
              <a:spcBef>
                <a:spcPts val="0"/>
              </a:spcBef>
              <a:buNone/>
            </a:pPr>
            <a:r>
              <a:rPr lang="es-ES" sz="2000" b="1" dirty="0"/>
              <a:t>¡Contiene el poder de 26g de proteína!</a:t>
            </a:r>
            <a:endParaRPr lang="es-ES" sz="10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s-ES" dirty="0"/>
              <a:t>	</a:t>
            </a:r>
            <a:r>
              <a:rPr lang="es-ES" sz="2000" dirty="0"/>
              <a:t>5.7g de </a:t>
            </a:r>
            <a:r>
              <a:rPr lang="es-ES" sz="2000" dirty="0" err="1"/>
              <a:t>BCAA’s</a:t>
            </a:r>
            <a:r>
              <a:rPr lang="es-ES" sz="2000" dirty="0"/>
              <a:t> – 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es-ES" sz="2200" dirty="0"/>
              <a:t>			</a:t>
            </a:r>
            <a:r>
              <a:rPr lang="es-ES" sz="1500" dirty="0"/>
              <a:t>Desarrolla tejidos y musculo</a:t>
            </a:r>
          </a:p>
          <a:p>
            <a:pPr marL="0" indent="0">
              <a:buNone/>
            </a:pPr>
            <a:r>
              <a:rPr lang="es-ES" sz="2200" dirty="0"/>
              <a:t>	</a:t>
            </a:r>
            <a:r>
              <a:rPr lang="es-ES" sz="2000" dirty="0"/>
              <a:t>2.6g de Leucina – 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es-ES" sz="2200" dirty="0"/>
              <a:t>			</a:t>
            </a:r>
            <a:r>
              <a:rPr lang="es-ES" sz="1500" dirty="0"/>
              <a:t>Para regeneración y retención muscular 				óptima</a:t>
            </a:r>
          </a:p>
          <a:p>
            <a:pPr marL="0" indent="0">
              <a:buNone/>
            </a:pPr>
            <a:r>
              <a:rPr lang="es-ES" sz="2200" dirty="0"/>
              <a:t>	</a:t>
            </a:r>
            <a:r>
              <a:rPr lang="es-ES" sz="2000" dirty="0"/>
              <a:t>5.1g de </a:t>
            </a:r>
            <a:r>
              <a:rPr lang="es-ES" sz="2000" dirty="0" err="1"/>
              <a:t>Glutamina</a:t>
            </a:r>
            <a:r>
              <a:rPr lang="es-ES" sz="2000" dirty="0"/>
              <a:t> y Acido </a:t>
            </a:r>
            <a:r>
              <a:rPr lang="es-ES" sz="2000" dirty="0" err="1"/>
              <a:t>Glutámico</a:t>
            </a:r>
            <a:r>
              <a:rPr lang="es-ES" sz="2000" dirty="0"/>
              <a:t> –</a:t>
            </a:r>
          </a:p>
          <a:p>
            <a:pPr marL="0" indent="0">
              <a:lnSpc>
                <a:spcPct val="50000"/>
              </a:lnSpc>
              <a:buNone/>
            </a:pPr>
            <a:r>
              <a:rPr lang="es-ES" sz="2200" dirty="0"/>
              <a:t>			</a:t>
            </a:r>
            <a:r>
              <a:rPr lang="es-ES" sz="1500" dirty="0"/>
              <a:t>Para metabolismo celular, la neurotransmisión, 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es-ES" sz="1500" dirty="0"/>
              <a:t>			competencia inmune *</a:t>
            </a:r>
          </a:p>
          <a:p>
            <a:pPr marL="0" indent="0">
              <a:buNone/>
            </a:pPr>
            <a:endParaRPr lang="en-US" sz="2200" dirty="0"/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1213" y="645665"/>
            <a:ext cx="4627379" cy="3968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284" y="5822378"/>
            <a:ext cx="666898" cy="20742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1" y="5794715"/>
            <a:ext cx="378533" cy="26274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236" y="5794715"/>
            <a:ext cx="329545" cy="2627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81265"/>
            <a:ext cx="2588673" cy="222464"/>
          </a:xfrm>
          <a:prstGeom prst="rect">
            <a:avLst/>
          </a:prstGeom>
        </p:spPr>
      </p:pic>
      <p:pic>
        <p:nvPicPr>
          <p:cNvPr id="12" name="Picture 11" descr="A picture containing table, indoor, bottle, sitting&#10;&#10;Description automatically generated">
            <a:extLst>
              <a:ext uri="{FF2B5EF4-FFF2-40B4-BE49-F238E27FC236}">
                <a16:creationId xmlns:a16="http://schemas.microsoft.com/office/drawing/2014/main" id="{73047E44-84CA-1446-8CA7-EBE5FC46176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7105" y="1971247"/>
            <a:ext cx="2628303" cy="3702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67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3073" y="1733202"/>
            <a:ext cx="5608045" cy="4746730"/>
          </a:xfrm>
        </p:spPr>
        <p:txBody>
          <a:bodyPr>
            <a:noAutofit/>
          </a:bodyPr>
          <a:lstStyle/>
          <a:p>
            <a:pPr marL="230188" indent="-230188">
              <a:lnSpc>
                <a:spcPct val="90000"/>
              </a:lnSpc>
            </a:pPr>
            <a:r>
              <a:rPr lang="es-ES" sz="1800" dirty="0"/>
              <a:t>Proteína biológicamente completa con los </a:t>
            </a:r>
            <a:r>
              <a:rPr lang="es-ES" sz="1800" b="1" dirty="0"/>
              <a:t>22 aminoácidos</a:t>
            </a:r>
          </a:p>
          <a:p>
            <a:pPr marL="230188" indent="-230188">
              <a:lnSpc>
                <a:spcPct val="90000"/>
              </a:lnSpc>
            </a:pPr>
            <a:r>
              <a:rPr lang="es-ES" sz="1800" dirty="0"/>
              <a:t>Metabólicamente equilibrada con </a:t>
            </a:r>
            <a:r>
              <a:rPr lang="es-ES" sz="1800" b="1" dirty="0"/>
              <a:t>25 vitaminas y minerales</a:t>
            </a:r>
            <a:r>
              <a:rPr lang="es-ES" sz="1800" dirty="0"/>
              <a:t> esenciales equilibrados</a:t>
            </a:r>
          </a:p>
          <a:p>
            <a:pPr marL="630238" lvl="2" indent="-230188">
              <a:lnSpc>
                <a:spcPct val="90000"/>
              </a:lnSpc>
            </a:pPr>
            <a:r>
              <a:rPr lang="es-ES" sz="1400" dirty="0"/>
              <a:t>Mayores cantidades de cromo y magnesio</a:t>
            </a:r>
          </a:p>
          <a:p>
            <a:pPr marL="230188" indent="-230188">
              <a:lnSpc>
                <a:spcPct val="90000"/>
              </a:lnSpc>
            </a:pPr>
            <a:r>
              <a:rPr lang="es-ES" sz="1800" dirty="0"/>
              <a:t>Endulzante natural propio de Miel y frutas a base de miel y jugo de frutas</a:t>
            </a:r>
          </a:p>
          <a:p>
            <a:pPr marL="230188" indent="-230188">
              <a:lnSpc>
                <a:spcPct val="90000"/>
              </a:lnSpc>
            </a:pPr>
            <a:r>
              <a:rPr lang="es-ES" sz="1800" b="1" dirty="0"/>
              <a:t>Contiene carbohidratos de ahorro de proteínas </a:t>
            </a:r>
            <a:r>
              <a:rPr lang="es-ES" sz="1800" dirty="0"/>
              <a:t>- proporción de 1:1</a:t>
            </a:r>
            <a:r>
              <a:rPr lang="es-ES" sz="1100" baseline="76000" dirty="0"/>
              <a:t>†</a:t>
            </a:r>
          </a:p>
          <a:p>
            <a:pPr marL="230188" indent="-230188">
              <a:lnSpc>
                <a:spcPct val="90000"/>
              </a:lnSpc>
            </a:pPr>
            <a:r>
              <a:rPr lang="es-ES" sz="1800" b="1" dirty="0"/>
              <a:t>Proceso </a:t>
            </a:r>
            <a:r>
              <a:rPr lang="es-ES" sz="1800" b="1" dirty="0" err="1"/>
              <a:t>Protogard</a:t>
            </a:r>
            <a:r>
              <a:rPr lang="es-ES" sz="1800" b="1" dirty="0"/>
              <a:t> </a:t>
            </a:r>
            <a:r>
              <a:rPr lang="es-ES" sz="1800" dirty="0"/>
              <a:t>Exclusivo</a:t>
            </a:r>
            <a:endParaRPr lang="es-ES" sz="1800" b="1" dirty="0"/>
          </a:p>
          <a:p>
            <a:pPr marL="230188" indent="-230188">
              <a:lnSpc>
                <a:spcPct val="90000"/>
              </a:lnSpc>
            </a:pPr>
            <a:r>
              <a:rPr lang="es-ES" sz="1800" dirty="0"/>
              <a:t>Incluye una </a:t>
            </a:r>
            <a:r>
              <a:rPr lang="es-ES" sz="1800" b="1" dirty="0"/>
              <a:t>Mezcla especial de Enzimas </a:t>
            </a:r>
            <a:r>
              <a:rPr lang="es-ES" sz="1800" dirty="0"/>
              <a:t>– enzimas derivadas de plantas para mejorar la digestibilidad.</a:t>
            </a:r>
          </a:p>
          <a:p>
            <a:pPr marL="230188" indent="-230188">
              <a:lnSpc>
                <a:spcPct val="90000"/>
              </a:lnSpc>
            </a:pPr>
            <a:r>
              <a:rPr lang="es-ES" sz="1800" dirty="0"/>
              <a:t>¡Sin colorantes artificiales, sabores, edulcorantes, ni conservantes!</a:t>
            </a:r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1213" y="645665"/>
            <a:ext cx="4627379" cy="396815"/>
          </a:xfrm>
          <a:prstGeom prst="rect">
            <a:avLst/>
          </a:prstGeom>
        </p:spPr>
      </p:pic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473698" y="6264488"/>
            <a:ext cx="745174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l" defTabSz="457200" rtl="0">
              <a:spcBef>
                <a:spcPct val="50000"/>
              </a:spcBef>
            </a:pPr>
            <a:r>
              <a:rPr lang="es-ES" altLang="en-US" sz="800" kern="1200" dirty="0">
                <a:uFillTx/>
                <a:latin typeface="Arial"/>
                <a:cs typeface="Arial"/>
              </a:rPr>
              <a:t>†mezclada con leche sin grasa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81265"/>
            <a:ext cx="2588673" cy="2224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284" y="5822378"/>
            <a:ext cx="666898" cy="2074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1" y="5794715"/>
            <a:ext cx="378533" cy="26274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236" y="5794715"/>
            <a:ext cx="329545" cy="262746"/>
          </a:xfrm>
          <a:prstGeom prst="rect">
            <a:avLst/>
          </a:prstGeom>
        </p:spPr>
      </p:pic>
      <p:pic>
        <p:nvPicPr>
          <p:cNvPr id="14" name="Picture 13" descr="A picture containing table, indoor, bottle, sitting&#10;&#10;Description automatically generated">
            <a:extLst>
              <a:ext uri="{FF2B5EF4-FFF2-40B4-BE49-F238E27FC236}">
                <a16:creationId xmlns:a16="http://schemas.microsoft.com/office/drawing/2014/main" id="{AF70A496-94D0-FC43-B18D-F800EA7ACA9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7105" y="1971247"/>
            <a:ext cx="2628303" cy="3702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105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3073" y="1715273"/>
            <a:ext cx="5608045" cy="870743"/>
          </a:xfrm>
        </p:spPr>
        <p:txBody>
          <a:bodyPr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s-ES" sz="1800" b="1" dirty="0"/>
              <a:t>Tecnología De Control De Respuesta </a:t>
            </a:r>
            <a:r>
              <a:rPr lang="es-ES" sz="1800" b="1" dirty="0" err="1"/>
              <a:t>Glicémica</a:t>
            </a:r>
            <a:r>
              <a:rPr lang="es-ES" sz="1800" b="1" dirty="0"/>
              <a:t> </a:t>
            </a:r>
            <a:r>
              <a:rPr lang="es-ES" sz="1800" dirty="0"/>
              <a:t>para ayudar a mantener los niveles normales de azúcar en la sangre.*</a:t>
            </a:r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1213" y="645665"/>
            <a:ext cx="4627379" cy="3968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0986" y="2586017"/>
            <a:ext cx="3747961" cy="301336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81265"/>
            <a:ext cx="2588673" cy="22246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284" y="5822378"/>
            <a:ext cx="666898" cy="20742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1" y="5794715"/>
            <a:ext cx="378533" cy="26274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236" y="5794715"/>
            <a:ext cx="329545" cy="262746"/>
          </a:xfrm>
          <a:prstGeom prst="rect">
            <a:avLst/>
          </a:prstGeom>
        </p:spPr>
      </p:pic>
      <p:pic>
        <p:nvPicPr>
          <p:cNvPr id="14" name="Picture 13" descr="A picture containing table, indoor, bottle, sitting&#10;&#10;Description automatically generated">
            <a:extLst>
              <a:ext uri="{FF2B5EF4-FFF2-40B4-BE49-F238E27FC236}">
                <a16:creationId xmlns:a16="http://schemas.microsoft.com/office/drawing/2014/main" id="{723CDE4E-53F3-A440-BD37-E1BBE4DE376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7105" y="1971247"/>
            <a:ext cx="2628303" cy="3702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88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6264" y="2464677"/>
            <a:ext cx="5236274" cy="3299169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s-ES" sz="1800" dirty="0"/>
              <a:t>¡</a:t>
            </a:r>
            <a:r>
              <a:rPr lang="es-ES" sz="1800" dirty="0" err="1"/>
              <a:t>Suplementación</a:t>
            </a:r>
            <a:r>
              <a:rPr lang="es-ES" sz="1800" dirty="0"/>
              <a:t> integral específicamente formulada para estilos de vida activos y atléticos!</a:t>
            </a:r>
            <a:br>
              <a:rPr lang="es-ES" sz="1800" dirty="0"/>
            </a:br>
            <a:br>
              <a:rPr lang="es-ES" sz="1800" dirty="0"/>
            </a:br>
            <a:r>
              <a:rPr lang="es-ES" sz="1800" dirty="0"/>
              <a:t>Nutrición para producción de energía, anti fatiga, refuerzo inmunológico, para entrenamientos más largos, competencia más fuerte y una recuperación más rápida.*</a:t>
            </a:r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905" y="645665"/>
            <a:ext cx="4160157" cy="396815"/>
          </a:xfrm>
          <a:prstGeom prst="rect">
            <a:avLst/>
          </a:prstGeom>
        </p:spPr>
      </p:pic>
      <p:pic>
        <p:nvPicPr>
          <p:cNvPr id="5" name="Picture 4" descr="_SportsPerformanceB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54312" y="1881814"/>
            <a:ext cx="5136153" cy="34241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81265"/>
            <a:ext cx="2588673" cy="22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17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85208" y="2430629"/>
            <a:ext cx="3797469" cy="2977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s-ES" sz="1600" b="1" dirty="0">
                <a:latin typeface="Arial"/>
                <a:cs typeface="Arial"/>
              </a:rPr>
              <a:t>Cada paquete incluye 6 tabletas:</a:t>
            </a:r>
          </a:p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s-ES" sz="1600" dirty="0">
                <a:latin typeface="Arial"/>
                <a:cs typeface="Arial"/>
              </a:rPr>
              <a:t>2 tabletas de </a:t>
            </a:r>
            <a:r>
              <a:rPr lang="es-ES" sz="1600" dirty="0" err="1">
                <a:latin typeface="Arial"/>
                <a:cs typeface="Arial"/>
              </a:rPr>
              <a:t>Endurance</a:t>
            </a:r>
            <a:r>
              <a:rPr lang="es-ES" sz="1600" dirty="0">
                <a:latin typeface="Arial"/>
                <a:cs typeface="Arial"/>
              </a:rPr>
              <a:t> </a:t>
            </a:r>
          </a:p>
          <a:p>
            <a:pPr marL="173038" indent="-173038">
              <a:lnSpc>
                <a:spcPct val="300000"/>
              </a:lnSpc>
              <a:spcBef>
                <a:spcPts val="600"/>
              </a:spcBef>
              <a:buFont typeface="Arial"/>
              <a:buChar char="•"/>
            </a:pPr>
            <a:r>
              <a:rPr lang="es-ES" sz="1600" dirty="0">
                <a:latin typeface="Arial"/>
                <a:cs typeface="Arial"/>
              </a:rPr>
              <a:t>2 tabletas de Chela-Sea M </a:t>
            </a:r>
          </a:p>
          <a:p>
            <a:pPr marL="173038" indent="-173038">
              <a:lnSpc>
                <a:spcPct val="300000"/>
              </a:lnSpc>
              <a:spcBef>
                <a:spcPts val="600"/>
              </a:spcBef>
              <a:buFont typeface="Arial"/>
              <a:buChar char="•"/>
            </a:pPr>
            <a:r>
              <a:rPr lang="es-ES" sz="1600" dirty="0">
                <a:latin typeface="Arial"/>
                <a:cs typeface="Arial"/>
              </a:rPr>
              <a:t>1 tableta de Deportes B &amp; C </a:t>
            </a:r>
          </a:p>
          <a:p>
            <a:pPr marL="173038" indent="-173038">
              <a:lnSpc>
                <a:spcPct val="300000"/>
              </a:lnSpc>
              <a:spcBef>
                <a:spcPts val="600"/>
              </a:spcBef>
              <a:buFont typeface="Arial"/>
              <a:buChar char="•"/>
            </a:pPr>
            <a:r>
              <a:rPr lang="es-ES" sz="1600" dirty="0">
                <a:latin typeface="Arial"/>
                <a:cs typeface="Arial"/>
              </a:rPr>
              <a:t>1 tableta de Selenio E </a:t>
            </a:r>
            <a:endParaRPr lang="es-ES" sz="1400" dirty="0">
              <a:latin typeface="Arial"/>
              <a:cs typeface="Arial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8955" y="2777988"/>
            <a:ext cx="640567" cy="4722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8955" y="3593765"/>
            <a:ext cx="643089" cy="4741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8955" y="4288266"/>
            <a:ext cx="637212" cy="4698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4832" y="4938045"/>
            <a:ext cx="637212" cy="46980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425" y="1473034"/>
            <a:ext cx="6946655" cy="7250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sz="1800" dirty="0">
                <a:latin typeface="Calibri"/>
                <a:cs typeface="Calibri"/>
              </a:rPr>
              <a:t>¡</a:t>
            </a:r>
            <a:r>
              <a:rPr lang="es-ES" sz="1800" dirty="0"/>
              <a:t>Tecnologías y formulaciones exclusivas de </a:t>
            </a:r>
            <a:r>
              <a:rPr lang="es-ES" sz="1800" dirty="0" err="1"/>
              <a:t>NeoLife</a:t>
            </a:r>
            <a:r>
              <a:rPr lang="es-ES" sz="1800" dirty="0"/>
              <a:t>!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s-ES" sz="1800" dirty="0"/>
              <a:t>Pruebas de Laboratorio comprobadas en personas reales </a:t>
            </a:r>
            <a:endParaRPr lang="es-ES" sz="2000" dirty="0"/>
          </a:p>
        </p:txBody>
      </p:sp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905" y="645665"/>
            <a:ext cx="4160157" cy="396815"/>
          </a:xfrm>
          <a:prstGeom prst="rect">
            <a:avLst/>
          </a:prstGeom>
        </p:spPr>
      </p:pic>
      <p:pic>
        <p:nvPicPr>
          <p:cNvPr id="15" name="Picture 14" descr="_SportsPerformanceB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20644" y="2111637"/>
            <a:ext cx="5136153" cy="3424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68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1915138" y="5366489"/>
            <a:ext cx="5313724" cy="1006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90000"/>
              </a:lnSpc>
              <a:buFont typeface="Arial"/>
              <a:buNone/>
            </a:pPr>
            <a:r>
              <a:rPr lang="en-US" sz="1800" b="1" dirty="0"/>
              <a:t>SPORT Pack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es-ES" sz="1800" dirty="0"/>
              <a:t>Un suministro de 30 días de nutrición para el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es-ES" sz="1800" dirty="0"/>
              <a:t>rendimiento de deportistas y personas activas.</a:t>
            </a:r>
          </a:p>
        </p:txBody>
      </p:sp>
      <p:pic>
        <p:nvPicPr>
          <p:cNvPr id="12" name="Picture 11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24EBB5A-CE30-7C4F-846D-E74BA4195E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118" y="1238820"/>
            <a:ext cx="6294383" cy="4196255"/>
          </a:xfrm>
          <a:prstGeom prst="rect">
            <a:avLst/>
          </a:prstGeom>
        </p:spPr>
      </p:pic>
      <p:pic>
        <p:nvPicPr>
          <p:cNvPr id="3" name="Picture 2" descr="stack_your_pack_sp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4955" y="194127"/>
            <a:ext cx="1947672" cy="194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063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4733" y="1567631"/>
            <a:ext cx="2065597" cy="428006"/>
          </a:xfrm>
          <a:prstGeom prst="rect">
            <a:avLst/>
          </a:prstGeom>
        </p:spPr>
      </p:pic>
      <p:pic>
        <p:nvPicPr>
          <p:cNvPr id="3" name="Picture 2" descr="_Sport_EnduranceB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9125" y="1682122"/>
            <a:ext cx="3243072" cy="4864608"/>
          </a:xfrm>
          <a:prstGeom prst="rect">
            <a:avLst/>
          </a:prstGeom>
        </p:spPr>
      </p:pic>
      <p:pic>
        <p:nvPicPr>
          <p:cNvPr id="6" name="Picture 5" descr="_Sport_Bio-ToneB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7122" y="1685499"/>
            <a:ext cx="3240821" cy="4861231"/>
          </a:xfrm>
          <a:prstGeom prst="rect">
            <a:avLst/>
          </a:prstGeom>
        </p:spPr>
      </p:pic>
      <p:pic>
        <p:nvPicPr>
          <p:cNvPr id="10" name="Picture 9" descr="targeted_nutrition_sp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1213" y="374717"/>
            <a:ext cx="5452638" cy="93268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81265"/>
            <a:ext cx="2588673" cy="222464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202998CE-4D42-444E-985C-1B7AA62C4FC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71376" y="1558459"/>
            <a:ext cx="3240821" cy="43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06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49904" y="2234818"/>
            <a:ext cx="6024003" cy="1136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s-ES" sz="1600" dirty="0">
                <a:latin typeface="Arial"/>
                <a:cs typeface="Arial"/>
              </a:rPr>
              <a:t>Fuente concentrada de nutrientes naturales superiores ‘anti fatiga’ * </a:t>
            </a:r>
          </a:p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s-ES" sz="1600" dirty="0">
                <a:latin typeface="Arial"/>
                <a:cs typeface="Arial"/>
              </a:rPr>
              <a:t>Vitamina C y </a:t>
            </a:r>
            <a:r>
              <a:rPr lang="es-ES" sz="1600" dirty="0" err="1">
                <a:latin typeface="Arial"/>
                <a:cs typeface="Arial"/>
              </a:rPr>
              <a:t>bioflavonoides</a:t>
            </a:r>
            <a:r>
              <a:rPr lang="es-ES" sz="1600" dirty="0">
                <a:latin typeface="Arial"/>
                <a:cs typeface="Arial"/>
              </a:rPr>
              <a:t> agregados </a:t>
            </a:r>
          </a:p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s-ES" sz="1600" dirty="0">
                <a:latin typeface="Arial"/>
                <a:cs typeface="Arial"/>
              </a:rPr>
              <a:t>Revestimiento de protección especial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4130" y="1957636"/>
            <a:ext cx="1583899" cy="2194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1060" y="1193799"/>
            <a:ext cx="3154366" cy="473154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81265"/>
            <a:ext cx="2588673" cy="22246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5776407"/>
            <a:ext cx="666898" cy="207421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214C497E-B4A5-8E4F-8627-2E6A302116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92898" y="222914"/>
            <a:ext cx="4067324" cy="99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90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g_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49904" y="2234817"/>
            <a:ext cx="6024003" cy="915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s-ES" sz="1600" dirty="0">
                <a:latin typeface="Arial"/>
                <a:cs typeface="Arial"/>
              </a:rPr>
              <a:t>Soporta la retención muscular y la movilización de lípidos* </a:t>
            </a:r>
          </a:p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s-ES" sz="1600" dirty="0">
                <a:latin typeface="Arial"/>
                <a:cs typeface="Arial"/>
              </a:rPr>
              <a:t>Diseñado para trabajar mientras duerme </a:t>
            </a:r>
          </a:p>
          <a:p>
            <a:pPr marL="173038" indent="-173038">
              <a:lnSpc>
                <a:spcPct val="90000"/>
              </a:lnSpc>
              <a:spcBef>
                <a:spcPts val="600"/>
              </a:spcBef>
              <a:buFont typeface="Arial"/>
              <a:buChar char="•"/>
            </a:pPr>
            <a:r>
              <a:rPr lang="es-ES" sz="1600" dirty="0">
                <a:latin typeface="Arial"/>
                <a:cs typeface="Arial"/>
              </a:rPr>
              <a:t>Soporta el sueño reparador*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6883" y="1949389"/>
            <a:ext cx="1249945" cy="2194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2898" y="700163"/>
            <a:ext cx="4778721" cy="423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1060" y="1193799"/>
            <a:ext cx="3154366" cy="473154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81265"/>
            <a:ext cx="2588673" cy="22246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5776407"/>
            <a:ext cx="666898" cy="207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8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bg_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sport_log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0"/>
            <a:ext cx="1596334" cy="13074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1426" y="2342008"/>
            <a:ext cx="83424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3038" indent="-173038">
              <a:buFont typeface="Arial"/>
              <a:buChar char="•"/>
            </a:pPr>
            <a:r>
              <a:rPr lang="es-ES" dirty="0">
                <a:latin typeface="Arial"/>
                <a:cs typeface="Arial"/>
              </a:rPr>
              <a:t>Sin estimulantes potencialmente peligrosos</a:t>
            </a:r>
          </a:p>
          <a:p>
            <a:pPr marL="173038" indent="-173038">
              <a:buFont typeface="Arial"/>
              <a:buChar char="•"/>
            </a:pPr>
            <a:r>
              <a:rPr lang="es-ES">
                <a:latin typeface="Arial"/>
                <a:cs typeface="Arial"/>
              </a:rPr>
              <a:t>Sin </a:t>
            </a:r>
            <a:r>
              <a:rPr lang="es-ES" dirty="0">
                <a:latin typeface="Arial"/>
                <a:cs typeface="Arial"/>
              </a:rPr>
              <a:t>colorantes artificiales, sabores, edulcorantes</a:t>
            </a:r>
            <a:r>
              <a:rPr lang="es-ES">
                <a:latin typeface="Arial"/>
                <a:cs typeface="Arial"/>
              </a:rPr>
              <a:t>, ni </a:t>
            </a:r>
            <a:r>
              <a:rPr lang="es-ES" dirty="0">
                <a:latin typeface="Arial"/>
                <a:cs typeface="Arial"/>
              </a:rPr>
              <a:t>conservantes.</a:t>
            </a:r>
          </a:p>
          <a:p>
            <a:pPr marL="173038" indent="-173038">
              <a:buFont typeface="Arial"/>
              <a:buChar char="•"/>
            </a:pPr>
            <a:r>
              <a:rPr lang="es-ES" dirty="0">
                <a:latin typeface="Arial"/>
                <a:cs typeface="Arial"/>
              </a:rPr>
              <a:t>Garantizado de estar libre de cualquier sustancia prohibida actualmente por la Asociación Atlética Colegial Nacional, Comité Olímpico Internacional y </a:t>
            </a:r>
            <a:br>
              <a:rPr lang="es-ES" dirty="0">
                <a:latin typeface="Arial"/>
                <a:cs typeface="Arial"/>
              </a:rPr>
            </a:br>
            <a:r>
              <a:rPr lang="es-ES" dirty="0">
                <a:latin typeface="Arial"/>
                <a:cs typeface="Arial"/>
              </a:rPr>
              <a:t>la Agencia Mundial Antidopaje</a:t>
            </a:r>
          </a:p>
        </p:txBody>
      </p:sp>
      <p:pic>
        <p:nvPicPr>
          <p:cNvPr id="7" name="Picture 6" descr="sab_log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4174" y="1307405"/>
            <a:ext cx="1190724" cy="119526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9596" y="688259"/>
            <a:ext cx="5812565" cy="424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9013" y="4247652"/>
            <a:ext cx="2045581" cy="6362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418" y="4182756"/>
            <a:ext cx="939646" cy="7660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25" y="6481265"/>
            <a:ext cx="2588673" cy="22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34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 descr="A person riding a wave on a surfboard in the water&#10;&#10;Description automatically generated">
            <a:extLst>
              <a:ext uri="{FF2B5EF4-FFF2-40B4-BE49-F238E27FC236}">
                <a16:creationId xmlns:a16="http://schemas.microsoft.com/office/drawing/2014/main" id="{6CE52454-899E-E343-90D8-BB9478ACB4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43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772</TotalTime>
  <Words>364</Words>
  <Application>Microsoft Macintosh PowerPoint</Application>
  <PresentationFormat>On-screen Show (4:3)</PresentationFormat>
  <Paragraphs>54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GNLD International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Fong</dc:creator>
  <cp:lastModifiedBy>Jeffrey Fong</cp:lastModifiedBy>
  <cp:revision>91</cp:revision>
  <cp:lastPrinted>2016-07-08T16:57:53Z</cp:lastPrinted>
  <dcterms:created xsi:type="dcterms:W3CDTF">2016-07-01T18:40:48Z</dcterms:created>
  <dcterms:modified xsi:type="dcterms:W3CDTF">2019-04-01T20:04:42Z</dcterms:modified>
</cp:coreProperties>
</file>