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80C3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8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672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0F3709-1189-5340-A755-38D51615B19C}" type="datetimeFigureOut">
              <a:rPr lang="en-US" smtClean="0"/>
              <a:t>4/1/19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D35453-FE11-4D4E-A59E-EFA951AD6B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349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D35453-FE11-4D4E-A59E-EFA951AD6B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573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60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6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6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5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82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2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83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43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96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59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7A849-4F0D-7144-BFE8-0AE191B8ACE9}" type="datetimeFigureOut">
              <a:rPr lang="en-US" smtClean="0"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935B2-2515-D248-9275-B976F718A1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15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jp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10" Type="http://schemas.openxmlformats.org/officeDocument/2006/relationships/image" Target="../media/image17.pn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4" Type="http://schemas.openxmlformats.org/officeDocument/2006/relationships/image" Target="../media/image13.jp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jpg"/><Relationship Id="rId7" Type="http://schemas.openxmlformats.org/officeDocument/2006/relationships/image" Target="../media/image1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10" Type="http://schemas.openxmlformats.org/officeDocument/2006/relationships/image" Target="../media/image17.png"/><Relationship Id="rId4" Type="http://schemas.openxmlformats.org/officeDocument/2006/relationships/image" Target="../media/image13.jpg"/><Relationship Id="rId9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21.png"/><Relationship Id="rId7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30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4.jpg"/><Relationship Id="rId7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28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40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 descr="A person riding a wave on a surfboard in the water&#10;&#10;Description automatically generated">
            <a:extLst>
              <a:ext uri="{FF2B5EF4-FFF2-40B4-BE49-F238E27FC236}">
                <a16:creationId xmlns:a16="http://schemas.microsoft.com/office/drawing/2014/main" id="{5C085FAA-AD7C-4D49-9125-E22E57B48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484" y="1439183"/>
            <a:ext cx="7343032" cy="337677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4939657"/>
            <a:ext cx="8229600" cy="173902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2100" dirty="0"/>
              <a:t>For decades </a:t>
            </a:r>
            <a:r>
              <a:rPr lang="en-US" sz="2100" dirty="0" err="1"/>
              <a:t>NeoLife</a:t>
            </a:r>
            <a:r>
              <a:rPr lang="en-US" sz="2100" dirty="0"/>
              <a:t> has been a trusted source of powerful nutritional supplementation for some of the world’s best athletes.</a:t>
            </a:r>
          </a:p>
          <a:p>
            <a:pPr marL="0" indent="0">
              <a:buNone/>
            </a:pPr>
            <a:endParaRPr lang="en-US" sz="2100" dirty="0"/>
          </a:p>
          <a:p>
            <a:pPr marL="0" indent="0" algn="ctr">
              <a:buNone/>
            </a:pPr>
            <a:r>
              <a:rPr lang="en-US" sz="2100" dirty="0"/>
              <a:t>Now that is all brought together under the exclusive brand</a:t>
            </a:r>
          </a:p>
          <a:p>
            <a:pPr marL="0" indent="0" algn="ctr">
              <a:buNone/>
            </a:pPr>
            <a:r>
              <a:rPr lang="en-US" sz="3800" b="1" dirty="0" err="1">
                <a:solidFill>
                  <a:srgbClr val="80C342"/>
                </a:solidFill>
              </a:rPr>
              <a:t>NeoLife</a:t>
            </a:r>
            <a:r>
              <a:rPr lang="en-US" sz="3800" b="1" dirty="0">
                <a:solidFill>
                  <a:srgbClr val="80C342"/>
                </a:solidFill>
              </a:rPr>
              <a:t> SPORT</a:t>
            </a:r>
          </a:p>
          <a:p>
            <a:pPr marL="0" indent="0">
              <a:buNone/>
            </a:pPr>
            <a:endParaRPr lang="en-US" sz="2000" dirty="0"/>
          </a:p>
          <a:p>
            <a:endParaRPr lang="en-US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9" name="Picture 8" descr="elite_athlete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5372419" cy="47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1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bottle&#10;&#10;Description automatically generated">
            <a:extLst>
              <a:ext uri="{FF2B5EF4-FFF2-40B4-BE49-F238E27FC236}">
                <a16:creationId xmlns:a16="http://schemas.microsoft.com/office/drawing/2014/main" id="{5A0358A3-A6E4-2845-BB49-EF04D3596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1"/>
            <a:ext cx="1596333" cy="1307404"/>
          </a:xfrm>
          <a:prstGeom prst="rect">
            <a:avLst/>
          </a:prstGeom>
        </p:spPr>
      </p:pic>
      <p:pic>
        <p:nvPicPr>
          <p:cNvPr id="5" name="Picture 4" descr="nutrition_that_work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673" y="380741"/>
            <a:ext cx="5506653" cy="92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91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1"/>
            <a:ext cx="1596333" cy="1307404"/>
          </a:xfrm>
          <a:prstGeom prst="rect">
            <a:avLst/>
          </a:prstGeom>
        </p:spPr>
      </p:pic>
      <p:pic>
        <p:nvPicPr>
          <p:cNvPr id="5" name="Picture 4" descr="nutrition_that_work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673" y="380741"/>
            <a:ext cx="5506653" cy="926664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457200" y="1954422"/>
            <a:ext cx="8229600" cy="2399733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80000"/>
              </a:lnSpc>
              <a:buNone/>
            </a:pPr>
            <a:r>
              <a:rPr lang="en-US" sz="1800" b="1" dirty="0"/>
              <a:t>Perfect for all 3 stages of the athletic lifestyle: </a:t>
            </a:r>
          </a:p>
          <a:p>
            <a:pPr marL="457200" lvl="1" indent="0">
              <a:lnSpc>
                <a:spcPct val="80000"/>
              </a:lnSpc>
              <a:buNone/>
            </a:pPr>
            <a:r>
              <a:rPr lang="en-US" sz="1800" dirty="0"/>
              <a:t>Training • Competing • Recovering</a:t>
            </a:r>
          </a:p>
          <a:p>
            <a:pPr lvl="1" algn="ctr">
              <a:lnSpc>
                <a:spcPct val="80000"/>
              </a:lnSpc>
            </a:pPr>
            <a:endParaRPr lang="en-US" sz="1800" dirty="0"/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en-US" sz="1800" dirty="0"/>
              <a:t>Complete protein and amino acid profile</a:t>
            </a:r>
          </a:p>
          <a:p>
            <a:pPr lvl="1">
              <a:lnSpc>
                <a:spcPct val="80000"/>
              </a:lnSpc>
              <a:buFont typeface="Arial"/>
              <a:buChar char="•"/>
            </a:pPr>
            <a:r>
              <a:rPr lang="en-US" sz="1800" dirty="0"/>
              <a:t>Comprehensive, broad-spectrum vitamin &amp; mineral delivery</a:t>
            </a:r>
          </a:p>
          <a:p>
            <a:pPr lvl="1">
              <a:lnSpc>
                <a:spcPct val="80000"/>
              </a:lnSpc>
              <a:buFont typeface="Arial"/>
              <a:buChar char="•"/>
            </a:pPr>
            <a:r>
              <a:rPr lang="en-US" sz="1800" dirty="0"/>
              <a:t>Targeted support: Energy, Endurance, Recovery*</a:t>
            </a:r>
          </a:p>
        </p:txBody>
      </p:sp>
      <p:pic>
        <p:nvPicPr>
          <p:cNvPr id="10" name="Picture 9" descr="fda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  <p:pic>
        <p:nvPicPr>
          <p:cNvPr id="9" name="Picture 8" descr="A picture containing bottle&#10;&#10;Description automatically generated">
            <a:extLst>
              <a:ext uri="{FF2B5EF4-FFF2-40B4-BE49-F238E27FC236}">
                <a16:creationId xmlns:a16="http://schemas.microsoft.com/office/drawing/2014/main" id="{5E0DBC95-4904-4941-AEF2-257424953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1523" y="3943491"/>
            <a:ext cx="50800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6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91577"/>
            <a:ext cx="8229600" cy="81640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dirty="0" err="1"/>
              <a:t>NeoLife</a:t>
            </a:r>
            <a:r>
              <a:rPr lang="en-US" sz="1800" dirty="0"/>
              <a:t> SPORT Performance Protein and Performance Pack products work together to give your body gold medal nutrition, every day!</a:t>
            </a:r>
          </a:p>
          <a:p>
            <a:endParaRPr lang="en-US" sz="1800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380741"/>
            <a:ext cx="4627379" cy="926664"/>
          </a:xfrm>
          <a:prstGeom prst="rect">
            <a:avLst/>
          </a:prstGeom>
        </p:spPr>
      </p:pic>
      <p:pic>
        <p:nvPicPr>
          <p:cNvPr id="6" name="Picture 5" descr="A picture containing toiletry&#10;&#10;Description automatically generated">
            <a:extLst>
              <a:ext uri="{FF2B5EF4-FFF2-40B4-BE49-F238E27FC236}">
                <a16:creationId xmlns:a16="http://schemas.microsoft.com/office/drawing/2014/main" id="{519742CF-F147-5448-B90D-76C4C7DC71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4864" y="2481555"/>
            <a:ext cx="5634269" cy="415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76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g_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2973" y="1641056"/>
            <a:ext cx="5313724" cy="4030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err="1"/>
              <a:t>MuscleMatch</a:t>
            </a:r>
            <a:r>
              <a:rPr lang="en-US" sz="1800" b="1" baseline="30000" dirty="0"/>
              <a:t>™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800" dirty="0" err="1"/>
              <a:t>NeoLife’s</a:t>
            </a:r>
            <a:r>
              <a:rPr lang="en-US" sz="1800" dirty="0"/>
              <a:t> proprietary protein and amino acid complex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lnSpc>
                <a:spcPct val="50000"/>
              </a:lnSpc>
              <a:spcBef>
                <a:spcPts val="0"/>
              </a:spcBef>
              <a:buNone/>
            </a:pPr>
            <a:r>
              <a:rPr lang="en-US" sz="1400" dirty="0"/>
              <a:t>Each serving prepared in nonfat milk provides:</a:t>
            </a:r>
          </a:p>
          <a:p>
            <a:pPr marL="0" indent="0">
              <a:lnSpc>
                <a:spcPct val="50000"/>
              </a:lnSpc>
              <a:spcBef>
                <a:spcPts val="0"/>
              </a:spcBef>
              <a:buNone/>
            </a:pPr>
            <a:endParaRPr lang="en-US" sz="2000" b="1" dirty="0"/>
          </a:p>
          <a:p>
            <a:pPr marL="0" indent="0">
              <a:lnSpc>
                <a:spcPct val="50000"/>
              </a:lnSpc>
              <a:spcBef>
                <a:spcPts val="0"/>
              </a:spcBef>
              <a:buNone/>
            </a:pPr>
            <a:r>
              <a:rPr lang="en-US" sz="2000" b="1" dirty="0"/>
              <a:t>26g protein power!</a:t>
            </a:r>
            <a:endParaRPr lang="en-US" sz="10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sz="2000" dirty="0"/>
              <a:t>5.7g of BCAA’s – 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en-US" sz="2200" dirty="0"/>
              <a:t>			</a:t>
            </a:r>
            <a:r>
              <a:rPr lang="en-US" sz="1500" dirty="0"/>
              <a:t>Lean tissue, muscle building</a:t>
            </a:r>
          </a:p>
          <a:p>
            <a:pPr marL="0" indent="0">
              <a:buNone/>
            </a:pPr>
            <a:r>
              <a:rPr lang="en-US" sz="2200" dirty="0"/>
              <a:t>	</a:t>
            </a:r>
            <a:r>
              <a:rPr lang="en-US" sz="2000" dirty="0"/>
              <a:t>2.6g of </a:t>
            </a:r>
            <a:r>
              <a:rPr lang="en-US" sz="2000" dirty="0" err="1"/>
              <a:t>Leucine</a:t>
            </a:r>
            <a:r>
              <a:rPr lang="en-US" sz="2000" dirty="0"/>
              <a:t> – 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en-US" sz="2200" dirty="0"/>
              <a:t>			</a:t>
            </a:r>
            <a:r>
              <a:rPr lang="en-US" sz="1500" dirty="0"/>
              <a:t>Optimal muscle regeneration and retention</a:t>
            </a:r>
          </a:p>
          <a:p>
            <a:pPr marL="0" indent="0">
              <a:buNone/>
            </a:pPr>
            <a:r>
              <a:rPr lang="en-US" sz="2200" dirty="0"/>
              <a:t>	</a:t>
            </a:r>
            <a:r>
              <a:rPr lang="en-US" sz="2000" dirty="0"/>
              <a:t>5.1g of Glutamine and Glutamic Acid –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en-US" sz="2200" dirty="0"/>
              <a:t>			</a:t>
            </a:r>
            <a:r>
              <a:rPr lang="en-US" sz="1500" dirty="0"/>
              <a:t>Cellular metabolism, </a:t>
            </a:r>
            <a:r>
              <a:rPr lang="en-US" sz="1500" dirty="0" err="1"/>
              <a:t>neuro</a:t>
            </a:r>
            <a:r>
              <a:rPr lang="en-US" sz="1500" dirty="0"/>
              <a:t>-transmission, 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US" sz="1500" dirty="0"/>
              <a:t>			Immune competence*</a:t>
            </a:r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4627379" cy="3968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284" y="5770479"/>
            <a:ext cx="666898" cy="311219"/>
          </a:xfrm>
          <a:prstGeom prst="rect">
            <a:avLst/>
          </a:prstGeom>
        </p:spPr>
      </p:pic>
      <p:pic>
        <p:nvPicPr>
          <p:cNvPr id="17" name="Picture 16" descr="gluten_free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5794715"/>
            <a:ext cx="378534" cy="2627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236" y="5794715"/>
            <a:ext cx="329546" cy="262746"/>
          </a:xfrm>
          <a:prstGeom prst="rect">
            <a:avLst/>
          </a:prstGeom>
        </p:spPr>
      </p:pic>
      <p:pic>
        <p:nvPicPr>
          <p:cNvPr id="13" name="Picture 12" descr="fda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  <p:pic>
        <p:nvPicPr>
          <p:cNvPr id="5" name="Picture 4" descr="A picture containing table, indoor, bottle, sitting&#10;&#10;Description automatically generated">
            <a:extLst>
              <a:ext uri="{FF2B5EF4-FFF2-40B4-BE49-F238E27FC236}">
                <a16:creationId xmlns:a16="http://schemas.microsoft.com/office/drawing/2014/main" id="{E03277E4-DC66-FE44-9703-3E89BF9CEA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7105" y="1971247"/>
            <a:ext cx="2628303" cy="37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7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3073" y="1733202"/>
            <a:ext cx="5608045" cy="3305413"/>
          </a:xfrm>
        </p:spPr>
        <p:txBody>
          <a:bodyPr>
            <a:noAutofit/>
          </a:bodyPr>
          <a:lstStyle/>
          <a:p>
            <a:pPr marL="230188" indent="-230188">
              <a:lnSpc>
                <a:spcPct val="90000"/>
              </a:lnSpc>
            </a:pPr>
            <a:r>
              <a:rPr lang="en-US" sz="1800" dirty="0"/>
              <a:t>Biologically complete with </a:t>
            </a:r>
            <a:r>
              <a:rPr lang="en-US" sz="1800" b="1" dirty="0"/>
              <a:t>22 amino acids</a:t>
            </a:r>
          </a:p>
          <a:p>
            <a:pPr marL="230188" indent="-230188">
              <a:lnSpc>
                <a:spcPct val="90000"/>
              </a:lnSpc>
            </a:pPr>
            <a:r>
              <a:rPr lang="en-US" sz="1800" dirty="0"/>
              <a:t>Metabolically balanced with </a:t>
            </a:r>
            <a:r>
              <a:rPr lang="en-US" sz="1800" b="1" dirty="0"/>
              <a:t>25 essential vitamins</a:t>
            </a:r>
            <a:r>
              <a:rPr lang="en-US" sz="1800" dirty="0"/>
              <a:t>, </a:t>
            </a:r>
            <a:r>
              <a:rPr lang="en-US" sz="1800" b="1" dirty="0"/>
              <a:t>minerals</a:t>
            </a:r>
            <a:r>
              <a:rPr lang="en-US" sz="1800" dirty="0"/>
              <a:t> and related ergogenic nutrients.</a:t>
            </a:r>
          </a:p>
          <a:p>
            <a:pPr marL="630238" lvl="2" indent="-230188">
              <a:lnSpc>
                <a:spcPct val="90000"/>
              </a:lnSpc>
            </a:pPr>
            <a:r>
              <a:rPr lang="en-US" sz="1400" dirty="0"/>
              <a:t>Extra chromium and magnesium </a:t>
            </a:r>
          </a:p>
          <a:p>
            <a:pPr marL="230188" indent="-230188">
              <a:lnSpc>
                <a:spcPct val="90000"/>
              </a:lnSpc>
            </a:pPr>
            <a:r>
              <a:rPr lang="en-US" sz="1800" dirty="0"/>
              <a:t>Proprietary </a:t>
            </a:r>
            <a:r>
              <a:rPr lang="en-US" sz="1800" b="1" dirty="0" err="1"/>
              <a:t>HoneyFruit</a:t>
            </a:r>
            <a:r>
              <a:rPr lang="en-US" sz="1800" dirty="0"/>
              <a:t> sweetener system</a:t>
            </a:r>
          </a:p>
          <a:p>
            <a:pPr marL="230188" indent="-230188">
              <a:lnSpc>
                <a:spcPct val="90000"/>
              </a:lnSpc>
            </a:pPr>
            <a:r>
              <a:rPr lang="en-US" sz="1800" b="1" dirty="0"/>
              <a:t>Protein-sparing </a:t>
            </a:r>
            <a:r>
              <a:rPr lang="en-US" sz="1800" dirty="0"/>
              <a:t>carbohydrates - 1:1</a:t>
            </a:r>
            <a:r>
              <a:rPr lang="en-US" sz="1100" baseline="76000" dirty="0"/>
              <a:t>†</a:t>
            </a:r>
          </a:p>
          <a:p>
            <a:pPr marL="230188" indent="-230188">
              <a:lnSpc>
                <a:spcPct val="90000"/>
              </a:lnSpc>
            </a:pPr>
            <a:r>
              <a:rPr lang="en-US" sz="1800" dirty="0"/>
              <a:t>Exclusive </a:t>
            </a:r>
            <a:r>
              <a:rPr lang="en-US" sz="1800" b="1" dirty="0" err="1"/>
              <a:t>Protogard</a:t>
            </a:r>
            <a:r>
              <a:rPr lang="en-US" sz="1800" b="1" dirty="0"/>
              <a:t> Process</a:t>
            </a:r>
          </a:p>
          <a:p>
            <a:pPr marL="230188" indent="-230188">
              <a:lnSpc>
                <a:spcPct val="90000"/>
              </a:lnSpc>
            </a:pPr>
            <a:r>
              <a:rPr lang="en-US" sz="1800" dirty="0"/>
              <a:t>Digestion-promoting </a:t>
            </a:r>
            <a:r>
              <a:rPr lang="en-US" sz="1800" b="1" dirty="0"/>
              <a:t>enzyme blend</a:t>
            </a:r>
          </a:p>
          <a:p>
            <a:pPr marL="230188" indent="-230188">
              <a:lnSpc>
                <a:spcPct val="90000"/>
              </a:lnSpc>
            </a:pPr>
            <a:r>
              <a:rPr lang="en-US" sz="1800" b="1" dirty="0"/>
              <a:t>No artificial</a:t>
            </a:r>
            <a:r>
              <a:rPr lang="en-US" sz="1800" dirty="0"/>
              <a:t> colors, flavors, sweeteners or preservatives added!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4627379" cy="396815"/>
          </a:xfrm>
          <a:prstGeom prst="rect">
            <a:avLst/>
          </a:prstGeom>
        </p:spPr>
      </p:pic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73698" y="6264488"/>
            <a:ext cx="745174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457200" rtl="0">
              <a:spcBef>
                <a:spcPct val="50000"/>
              </a:spcBef>
            </a:pPr>
            <a:r>
              <a:rPr lang="en-US" altLang="en-US" sz="800" kern="1200" dirty="0">
                <a:uFillTx/>
                <a:latin typeface="Arial"/>
                <a:cs typeface="Arial"/>
              </a:rPr>
              <a:t>†mixed in nonfat milk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284" y="5770479"/>
            <a:ext cx="666898" cy="311219"/>
          </a:xfrm>
          <a:prstGeom prst="rect">
            <a:avLst/>
          </a:prstGeom>
        </p:spPr>
      </p:pic>
      <p:pic>
        <p:nvPicPr>
          <p:cNvPr id="20" name="Picture 19" descr="gluten_free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5794715"/>
            <a:ext cx="378534" cy="26274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236" y="5794715"/>
            <a:ext cx="329546" cy="262746"/>
          </a:xfrm>
          <a:prstGeom prst="rect">
            <a:avLst/>
          </a:prstGeom>
        </p:spPr>
      </p:pic>
      <p:pic>
        <p:nvPicPr>
          <p:cNvPr id="14" name="Picture 13" descr="fda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  <p:pic>
        <p:nvPicPr>
          <p:cNvPr id="15" name="Picture 14" descr="A picture containing table, indoor, bottle, sitting&#10;&#10;Description automatically generated">
            <a:extLst>
              <a:ext uri="{FF2B5EF4-FFF2-40B4-BE49-F238E27FC236}">
                <a16:creationId xmlns:a16="http://schemas.microsoft.com/office/drawing/2014/main" id="{69E00397-0C45-2B40-A603-E40B8A706E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7105" y="1971247"/>
            <a:ext cx="2628303" cy="37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0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3073" y="1715274"/>
            <a:ext cx="5608045" cy="742184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b="1" dirty="0"/>
              <a:t>Glycemic Response Control Technology </a:t>
            </a:r>
            <a:r>
              <a:rPr lang="en-US" sz="1800" dirty="0"/>
              <a:t>helps support normal blood sugar levels.*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4627379" cy="396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986" y="2586017"/>
            <a:ext cx="3747962" cy="30133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284" y="5770479"/>
            <a:ext cx="666898" cy="311219"/>
          </a:xfrm>
          <a:prstGeom prst="rect">
            <a:avLst/>
          </a:prstGeom>
        </p:spPr>
      </p:pic>
      <p:pic>
        <p:nvPicPr>
          <p:cNvPr id="20" name="Picture 19" descr="gluten_free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5794715"/>
            <a:ext cx="378534" cy="26274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236" y="5794715"/>
            <a:ext cx="329546" cy="262746"/>
          </a:xfrm>
          <a:prstGeom prst="rect">
            <a:avLst/>
          </a:prstGeom>
        </p:spPr>
      </p:pic>
      <p:pic>
        <p:nvPicPr>
          <p:cNvPr id="14" name="Picture 13" descr="fda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  <p:pic>
        <p:nvPicPr>
          <p:cNvPr id="12" name="Picture 11" descr="A picture containing table, indoor, bottle, sitting&#10;&#10;Description automatically generated">
            <a:extLst>
              <a:ext uri="{FF2B5EF4-FFF2-40B4-BE49-F238E27FC236}">
                <a16:creationId xmlns:a16="http://schemas.microsoft.com/office/drawing/2014/main" id="{3F718FDF-95FF-C34D-9806-E7B0D1F759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7105" y="1971247"/>
            <a:ext cx="2628303" cy="37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6264" y="2464678"/>
            <a:ext cx="5140534" cy="151013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dirty="0"/>
              <a:t>Comprehensive supplementation specifically formulated for active and athletic lifestyles!</a:t>
            </a:r>
          </a:p>
          <a:p>
            <a:pPr marL="0" indent="0">
              <a:lnSpc>
                <a:spcPct val="90000"/>
              </a:lnSpc>
              <a:spcBef>
                <a:spcPts val="1200"/>
              </a:spcBef>
              <a:buNone/>
            </a:pPr>
            <a:r>
              <a:rPr lang="en-US" sz="1800" dirty="0"/>
              <a:t>Energy producing, fatigue-fighting, immune strengthening nutrition for longer workouts, stronger competition, faster recovery.*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905" y="645665"/>
            <a:ext cx="4160157" cy="396815"/>
          </a:xfrm>
          <a:prstGeom prst="rect">
            <a:avLst/>
          </a:prstGeom>
        </p:spPr>
      </p:pic>
      <p:pic>
        <p:nvPicPr>
          <p:cNvPr id="5" name="Picture 4" descr="_SportsPerformanceB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4312" y="1881814"/>
            <a:ext cx="5136153" cy="3424102"/>
          </a:xfrm>
          <a:prstGeom prst="rect">
            <a:avLst/>
          </a:prstGeom>
        </p:spPr>
      </p:pic>
      <p:pic>
        <p:nvPicPr>
          <p:cNvPr id="10" name="Picture 9" descr="fda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17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85209" y="2430629"/>
            <a:ext cx="3233600" cy="2977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b="1" dirty="0">
                <a:latin typeface="Arial"/>
                <a:cs typeface="Arial"/>
              </a:rPr>
              <a:t>Each packet includes 6 tablets: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2 Endurance tablets </a:t>
            </a:r>
          </a:p>
          <a:p>
            <a:pPr marL="173038" indent="-173038">
              <a:lnSpc>
                <a:spcPct val="30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2 Chela-Sea M tablets </a:t>
            </a:r>
          </a:p>
          <a:p>
            <a:pPr marL="173038" indent="-173038">
              <a:lnSpc>
                <a:spcPct val="30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1 Sports B &amp; C tablet </a:t>
            </a:r>
          </a:p>
          <a:p>
            <a:pPr marL="173038" indent="-173038">
              <a:lnSpc>
                <a:spcPct val="30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1 Selenium E tablet</a:t>
            </a:r>
            <a:endParaRPr lang="en-US" sz="1400" dirty="0">
              <a:latin typeface="Arial"/>
              <a:cs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175" y="2777988"/>
            <a:ext cx="640567" cy="4722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175" y="3593765"/>
            <a:ext cx="643089" cy="4741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5175" y="4288266"/>
            <a:ext cx="637212" cy="4698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1052" y="4938045"/>
            <a:ext cx="637212" cy="46980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425" y="1473035"/>
            <a:ext cx="6946655" cy="58859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dirty="0"/>
              <a:t>Exclusive </a:t>
            </a:r>
            <a:r>
              <a:rPr lang="en-US" sz="1800" dirty="0" err="1"/>
              <a:t>NeoLife</a:t>
            </a:r>
            <a:r>
              <a:rPr lang="en-US" sz="1800" dirty="0"/>
              <a:t> formulations and technologies!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800" dirty="0"/>
              <a:t>Laboratory tested &amp; real-life proven</a:t>
            </a:r>
          </a:p>
          <a:p>
            <a:pPr marL="0" indent="0" algn="ctr">
              <a:buNone/>
            </a:pPr>
            <a:endParaRPr lang="en-US" sz="2000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905" y="645665"/>
            <a:ext cx="4160157" cy="396815"/>
          </a:xfrm>
          <a:prstGeom prst="rect">
            <a:avLst/>
          </a:prstGeom>
        </p:spPr>
      </p:pic>
      <p:pic>
        <p:nvPicPr>
          <p:cNvPr id="15" name="Picture 14" descr="_SportsPerformanceB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0644" y="2111637"/>
            <a:ext cx="5136153" cy="3424102"/>
          </a:xfrm>
          <a:prstGeom prst="rect">
            <a:avLst/>
          </a:prstGeom>
        </p:spPr>
      </p:pic>
      <p:pic>
        <p:nvPicPr>
          <p:cNvPr id="12" name="Picture 11" descr="stack_your_pack.png">
            <a:extLst>
              <a:ext uri="{FF2B5EF4-FFF2-40B4-BE49-F238E27FC236}">
                <a16:creationId xmlns:a16="http://schemas.microsoft.com/office/drawing/2014/main" id="{64C61567-3511-6345-83A8-C612CE343C5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745" y="194127"/>
            <a:ext cx="1941718" cy="194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68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915138" y="5366489"/>
            <a:ext cx="5313724" cy="1006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Font typeface="Arial"/>
              <a:buNone/>
            </a:pPr>
            <a:r>
              <a:rPr lang="en-US" sz="1800" b="1"/>
              <a:t>SPORT </a:t>
            </a:r>
            <a:r>
              <a:rPr lang="en-US" sz="1800" b="1" dirty="0"/>
              <a:t>Pack</a:t>
            </a:r>
          </a:p>
          <a:p>
            <a:pPr marL="0" indent="0" algn="ctr">
              <a:lnSpc>
                <a:spcPct val="90000"/>
              </a:lnSpc>
              <a:buFont typeface="Arial"/>
              <a:buNone/>
            </a:pPr>
            <a:r>
              <a:rPr lang="en-US" sz="1800" dirty="0"/>
              <a:t>A 30-day supply of performance targeted nutrition for athletes and active people.</a:t>
            </a:r>
          </a:p>
        </p:txBody>
      </p:sp>
      <p:pic>
        <p:nvPicPr>
          <p:cNvPr id="12" name="Picture 11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C693FE-76C1-CE47-873C-42087F4AE6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118" y="1238820"/>
            <a:ext cx="6294383" cy="419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06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380741"/>
            <a:ext cx="4627379" cy="92666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DD7421A-FD35-1F4D-BDC5-EAEFF4307A77}"/>
              </a:ext>
            </a:extLst>
          </p:cNvPr>
          <p:cNvGrpSpPr/>
          <p:nvPr/>
        </p:nvGrpSpPr>
        <p:grpSpPr>
          <a:xfrm>
            <a:off x="1572946" y="1803123"/>
            <a:ext cx="5998107" cy="4864608"/>
            <a:chOff x="1498562" y="1803123"/>
            <a:chExt cx="5998107" cy="4864608"/>
          </a:xfrm>
        </p:grpSpPr>
        <p:pic>
          <p:nvPicPr>
            <p:cNvPr id="3" name="Picture 2" descr="_Sport_EnduranceB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98562" y="1803123"/>
              <a:ext cx="3243072" cy="4864608"/>
            </a:xfrm>
            <a:prstGeom prst="rect">
              <a:avLst/>
            </a:prstGeom>
          </p:spPr>
        </p:pic>
        <p:pic>
          <p:nvPicPr>
            <p:cNvPr id="6" name="Picture 5" descr="_Sport_Bio-ToneB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55848" y="1806500"/>
              <a:ext cx="3240821" cy="4861231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6741" y="1626620"/>
            <a:ext cx="1447802" cy="417635"/>
          </a:xfrm>
          <a:prstGeom prst="rect">
            <a:avLst/>
          </a:prstGeom>
        </p:spPr>
      </p:pic>
      <p:pic>
        <p:nvPicPr>
          <p:cNvPr id="14" name="Picture 13" descr="fda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977E0A-B412-9240-B860-168C9DB7D1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9688" y="1612854"/>
            <a:ext cx="3240820" cy="44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6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49904" y="2234818"/>
            <a:ext cx="6024003" cy="91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Superior concentrated source of natural ‘anti-fatigue’ nutrients*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Vitamin C and bioflavonoids added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Special protective coating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4130" y="1957636"/>
            <a:ext cx="1583899" cy="2194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060" y="1193799"/>
            <a:ext cx="3154366" cy="47315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5724508"/>
            <a:ext cx="666898" cy="311219"/>
          </a:xfrm>
          <a:prstGeom prst="rect">
            <a:avLst/>
          </a:prstGeom>
        </p:spPr>
      </p:pic>
      <p:pic>
        <p:nvPicPr>
          <p:cNvPr id="12" name="Picture 11" descr="fda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  <p:pic>
        <p:nvPicPr>
          <p:cNvPr id="5" name="Picture 4" descr="A picture containing tableware, plate, dishware, clipart&#10;&#10;Description automatically generated">
            <a:extLst>
              <a:ext uri="{FF2B5EF4-FFF2-40B4-BE49-F238E27FC236}">
                <a16:creationId xmlns:a16="http://schemas.microsoft.com/office/drawing/2014/main" id="{7A996A5A-4A8F-4F45-97EF-5C2AC2A159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5669" y="240238"/>
            <a:ext cx="3678538" cy="98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90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49904" y="2234817"/>
            <a:ext cx="6024003" cy="91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Supports muscle retention and lipid mobilization*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Designed to work while you sleep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Supports restful sleep*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883" y="1949389"/>
            <a:ext cx="1249945" cy="2194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903" y="628332"/>
            <a:ext cx="3230191" cy="4297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060" y="1193799"/>
            <a:ext cx="3154366" cy="47315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5724508"/>
            <a:ext cx="666898" cy="311219"/>
          </a:xfrm>
          <a:prstGeom prst="rect">
            <a:avLst/>
          </a:prstGeom>
        </p:spPr>
      </p:pic>
      <p:pic>
        <p:nvPicPr>
          <p:cNvPr id="13" name="Picture 12" descr="fda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8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g_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1426" y="2342008"/>
            <a:ext cx="83424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No potentially dangerous stimulants</a:t>
            </a:r>
          </a:p>
          <a:p>
            <a:pPr marL="173038" indent="-173038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No </a:t>
            </a:r>
            <a:r>
              <a:rPr lang="en-US" dirty="0">
                <a:latin typeface="Arial"/>
                <a:cs typeface="Arial"/>
              </a:rPr>
              <a:t>artificial colors, flavors, sweeteners, or preservatives!</a:t>
            </a:r>
          </a:p>
          <a:p>
            <a:pPr marL="173038" indent="-173038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Guaranteed to be free of any substance currently banned by the National Collegiate Athletic Association, International Olympic Committee, and World Anti-Doping Agency</a:t>
            </a:r>
          </a:p>
        </p:txBody>
      </p:sp>
      <p:pic>
        <p:nvPicPr>
          <p:cNvPr id="7" name="Picture 6" descr="sab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4174" y="1307405"/>
            <a:ext cx="1190724" cy="1195269"/>
          </a:xfrm>
          <a:prstGeom prst="rect">
            <a:avLst/>
          </a:prstGeom>
        </p:spPr>
      </p:pic>
      <p:pic>
        <p:nvPicPr>
          <p:cNvPr id="2" name="Picture 1" descr="our_promis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598" y="626431"/>
            <a:ext cx="4186772" cy="429768"/>
          </a:xfrm>
          <a:prstGeom prst="rect">
            <a:avLst/>
          </a:prstGeom>
        </p:spPr>
      </p:pic>
      <p:pic>
        <p:nvPicPr>
          <p:cNvPr id="5" name="Picture 4" descr="NonGMO_sent_Icon2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013" y="3879438"/>
            <a:ext cx="1661169" cy="776248"/>
          </a:xfrm>
          <a:prstGeom prst="rect">
            <a:avLst/>
          </a:prstGeom>
        </p:spPr>
      </p:pic>
      <p:pic>
        <p:nvPicPr>
          <p:cNvPr id="9" name="Picture 8" descr="based_in_nature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18" y="3889670"/>
            <a:ext cx="939646" cy="766016"/>
          </a:xfrm>
          <a:prstGeom prst="rect">
            <a:avLst/>
          </a:prstGeom>
        </p:spPr>
      </p:pic>
      <p:pic>
        <p:nvPicPr>
          <p:cNvPr id="10" name="Picture 9" descr="fda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66097"/>
            <a:ext cx="2588673" cy="2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4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 descr="A person riding a wave on a surfboard in the water&#10;&#10;Description automatically generated">
            <a:extLst>
              <a:ext uri="{FF2B5EF4-FFF2-40B4-BE49-F238E27FC236}">
                <a16:creationId xmlns:a16="http://schemas.microsoft.com/office/drawing/2014/main" id="{C9B0DACB-F965-E74C-9CFE-295E2B55C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3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328</Words>
  <Application>Microsoft Macintosh PowerPoint</Application>
  <PresentationFormat>On-screen Show (4:3)</PresentationFormat>
  <Paragraphs>55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GNLD International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Fong</dc:creator>
  <cp:lastModifiedBy>Jeffrey Fong</cp:lastModifiedBy>
  <cp:revision>75</cp:revision>
  <cp:lastPrinted>2019-04-01T20:03:08Z</cp:lastPrinted>
  <dcterms:created xsi:type="dcterms:W3CDTF">2016-07-01T18:40:48Z</dcterms:created>
  <dcterms:modified xsi:type="dcterms:W3CDTF">2019-04-01T20:05:20Z</dcterms:modified>
</cp:coreProperties>
</file>