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57"/>
  </p:notesMasterIdLst>
  <p:handoutMasterIdLst>
    <p:handoutMasterId r:id="rId58"/>
  </p:handoutMasterIdLst>
  <p:sldIdLst>
    <p:sldId id="531" r:id="rId2"/>
    <p:sldId id="613" r:id="rId3"/>
    <p:sldId id="577" r:id="rId4"/>
    <p:sldId id="292" r:id="rId5"/>
    <p:sldId id="579" r:id="rId6"/>
    <p:sldId id="612" r:id="rId7"/>
    <p:sldId id="581" r:id="rId8"/>
    <p:sldId id="582" r:id="rId9"/>
    <p:sldId id="583" r:id="rId10"/>
    <p:sldId id="584" r:id="rId11"/>
    <p:sldId id="585" r:id="rId12"/>
    <p:sldId id="586" r:id="rId13"/>
    <p:sldId id="587" r:id="rId14"/>
    <p:sldId id="588" r:id="rId15"/>
    <p:sldId id="589" r:id="rId16"/>
    <p:sldId id="590" r:id="rId17"/>
    <p:sldId id="591" r:id="rId18"/>
    <p:sldId id="592" r:id="rId19"/>
    <p:sldId id="594" r:id="rId20"/>
    <p:sldId id="595" r:id="rId21"/>
    <p:sldId id="596" r:id="rId22"/>
    <p:sldId id="597" r:id="rId23"/>
    <p:sldId id="598" r:id="rId24"/>
    <p:sldId id="599" r:id="rId25"/>
    <p:sldId id="600" r:id="rId26"/>
    <p:sldId id="601" r:id="rId27"/>
    <p:sldId id="602" r:id="rId28"/>
    <p:sldId id="603" r:id="rId29"/>
    <p:sldId id="604" r:id="rId30"/>
    <p:sldId id="605" r:id="rId31"/>
    <p:sldId id="606" r:id="rId32"/>
    <p:sldId id="607" r:id="rId33"/>
    <p:sldId id="608" r:id="rId34"/>
    <p:sldId id="609" r:id="rId35"/>
    <p:sldId id="610" r:id="rId36"/>
    <p:sldId id="615" r:id="rId37"/>
    <p:sldId id="616" r:id="rId38"/>
    <p:sldId id="617" r:id="rId39"/>
    <p:sldId id="618" r:id="rId40"/>
    <p:sldId id="619" r:id="rId41"/>
    <p:sldId id="620" r:id="rId42"/>
    <p:sldId id="621" r:id="rId43"/>
    <p:sldId id="622" r:id="rId44"/>
    <p:sldId id="623" r:id="rId45"/>
    <p:sldId id="624" r:id="rId46"/>
    <p:sldId id="625" r:id="rId47"/>
    <p:sldId id="626" r:id="rId48"/>
    <p:sldId id="627" r:id="rId49"/>
    <p:sldId id="628" r:id="rId50"/>
    <p:sldId id="629" r:id="rId51"/>
    <p:sldId id="630" r:id="rId52"/>
    <p:sldId id="631" r:id="rId53"/>
    <p:sldId id="632" r:id="rId54"/>
    <p:sldId id="633" r:id="rId55"/>
    <p:sldId id="634" r:id="rId56"/>
  </p:sldIdLst>
  <p:sldSz cx="9144000" cy="6858000" type="screen4x3"/>
  <p:notesSz cx="7010400" cy="92964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495931"/>
    <a:srgbClr val="5A8A26"/>
    <a:srgbClr val="76B5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9467"/>
    <p:restoredTop sz="69116" autoAdjust="0"/>
  </p:normalViewPr>
  <p:slideViewPr>
    <p:cSldViewPr snapToGrid="0" snapToObjects="1">
      <p:cViewPr varScale="1">
        <p:scale>
          <a:sx n="68" d="100"/>
          <a:sy n="68" d="100"/>
        </p:scale>
        <p:origin x="1301"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664"/>
    </p:cViewPr>
  </p:sorterViewPr>
  <p:notesViewPr>
    <p:cSldViewPr snapToGrid="0" snapToObjects="1">
      <p:cViewPr varScale="1">
        <p:scale>
          <a:sx n="78" d="100"/>
          <a:sy n="78" d="100"/>
        </p:scale>
        <p:origin x="-3906" y="-90"/>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981AC4-746F-406C-A0AE-CBB7DF32A3A5}" type="doc">
      <dgm:prSet loTypeId="urn:microsoft.com/office/officeart/2005/8/layout/chevron2" loCatId="process" qsTypeId="urn:microsoft.com/office/officeart/2005/8/quickstyle/simple1" qsCatId="simple" csTypeId="urn:microsoft.com/office/officeart/2005/8/colors/colorful3" csCatId="colorful" phldr="1"/>
      <dgm:spPr/>
      <dgm:t>
        <a:bodyPr/>
        <a:lstStyle/>
        <a:p>
          <a:endParaRPr lang="en-US"/>
        </a:p>
      </dgm:t>
    </dgm:pt>
    <dgm:pt modelId="{023D538F-2DB2-4F11-ABA2-BE951843AC93}">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5E7389DE-EF55-4374-B3F9-108E41672B9F}" type="parTrans" cxnId="{A21E66C2-EE7A-469E-9BF3-968598FB4DB6}">
      <dgm:prSet/>
      <dgm:spPr/>
      <dgm:t>
        <a:bodyPr/>
        <a:lstStyle/>
        <a:p>
          <a:endParaRPr lang="en-US" sz="2000" b="0">
            <a:solidFill>
              <a:schemeClr val="tx1">
                <a:lumMod val="85000"/>
                <a:lumOff val="15000"/>
              </a:schemeClr>
            </a:solidFill>
            <a:latin typeface="Calibri"/>
            <a:cs typeface="Calibri"/>
          </a:endParaRPr>
        </a:p>
      </dgm:t>
    </dgm:pt>
    <dgm:pt modelId="{9B3A03D4-2B9E-457D-B399-77C2225B8DD6}" type="sibTrans" cxnId="{A21E66C2-EE7A-469E-9BF3-968598FB4DB6}">
      <dgm:prSet/>
      <dgm:spPr/>
      <dgm:t>
        <a:bodyPr/>
        <a:lstStyle/>
        <a:p>
          <a:endParaRPr lang="en-US" sz="2000" b="0">
            <a:solidFill>
              <a:schemeClr val="tx1">
                <a:lumMod val="85000"/>
                <a:lumOff val="15000"/>
              </a:schemeClr>
            </a:solidFill>
            <a:latin typeface="Calibri"/>
            <a:cs typeface="Calibri"/>
          </a:endParaRPr>
        </a:p>
      </dgm:t>
    </dgm:pt>
    <dgm:pt modelId="{06070A57-F1CB-461F-BCD4-FE7C04FF4F54}">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DIGESTION</a:t>
          </a:r>
        </a:p>
      </dgm:t>
    </dgm:pt>
    <dgm:pt modelId="{815EA53A-9ECC-4567-ADDA-CCDC5DB4E660}" type="parTrans" cxnId="{92D74E97-5F23-47F0-8081-BE5F47F3E265}">
      <dgm:prSet/>
      <dgm:spPr/>
      <dgm:t>
        <a:bodyPr/>
        <a:lstStyle/>
        <a:p>
          <a:endParaRPr lang="en-US" sz="2000" b="0">
            <a:solidFill>
              <a:schemeClr val="tx1">
                <a:lumMod val="85000"/>
                <a:lumOff val="15000"/>
              </a:schemeClr>
            </a:solidFill>
            <a:latin typeface="Calibri"/>
            <a:cs typeface="Calibri"/>
          </a:endParaRPr>
        </a:p>
      </dgm:t>
    </dgm:pt>
    <dgm:pt modelId="{E1D97194-4360-414A-AFE9-D241AFC4436D}" type="sibTrans" cxnId="{92D74E97-5F23-47F0-8081-BE5F47F3E265}">
      <dgm:prSet/>
      <dgm:spPr/>
      <dgm:t>
        <a:bodyPr/>
        <a:lstStyle/>
        <a:p>
          <a:endParaRPr lang="en-US" sz="2000" b="0">
            <a:solidFill>
              <a:schemeClr val="tx1">
                <a:lumMod val="85000"/>
                <a:lumOff val="15000"/>
              </a:schemeClr>
            </a:solidFill>
            <a:latin typeface="Calibri"/>
            <a:cs typeface="Calibri"/>
          </a:endParaRPr>
        </a:p>
      </dgm:t>
    </dgm:pt>
    <dgm:pt modelId="{0384EBB7-D856-4AE1-A02F-126F3BA8CD42}">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ABSORPTION</a:t>
          </a:r>
        </a:p>
      </dgm:t>
    </dgm:pt>
    <dgm:pt modelId="{C378EA04-7CBD-4380-B023-3CC2E89B1773}" type="parTrans" cxnId="{D36E7E83-6E0B-4084-B85F-067DB128D09A}">
      <dgm:prSet/>
      <dgm:spPr/>
      <dgm:t>
        <a:bodyPr/>
        <a:lstStyle/>
        <a:p>
          <a:endParaRPr lang="en-US" sz="2000" b="0">
            <a:solidFill>
              <a:schemeClr val="tx1">
                <a:lumMod val="85000"/>
                <a:lumOff val="15000"/>
              </a:schemeClr>
            </a:solidFill>
            <a:latin typeface="Calibri"/>
            <a:cs typeface="Calibri"/>
          </a:endParaRPr>
        </a:p>
      </dgm:t>
    </dgm:pt>
    <dgm:pt modelId="{A5420BFC-4E62-464A-A424-38EFB0647EE8}" type="sibTrans" cxnId="{D36E7E83-6E0B-4084-B85F-067DB128D09A}">
      <dgm:prSet/>
      <dgm:spPr/>
      <dgm:t>
        <a:bodyPr/>
        <a:lstStyle/>
        <a:p>
          <a:endParaRPr lang="en-US" sz="2000" b="0">
            <a:solidFill>
              <a:schemeClr val="tx1">
                <a:lumMod val="85000"/>
                <a:lumOff val="15000"/>
              </a:schemeClr>
            </a:solidFill>
            <a:latin typeface="Calibri"/>
            <a:cs typeface="Calibri"/>
          </a:endParaRPr>
        </a:p>
      </dgm:t>
    </dgm:pt>
    <dgm:pt modelId="{20B83170-3F10-4784-8AB0-504EC2984E2B}">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CIRCULATION</a:t>
          </a:r>
        </a:p>
      </dgm:t>
    </dgm:pt>
    <dgm:pt modelId="{74FCEDEA-A120-4348-857F-CAD80DD8D13A}" type="parTrans" cxnId="{22E41E14-DDED-47E5-AED4-72E16F343FE4}">
      <dgm:prSet/>
      <dgm:spPr/>
      <dgm:t>
        <a:bodyPr/>
        <a:lstStyle/>
        <a:p>
          <a:endParaRPr lang="en-US" sz="2000" b="0">
            <a:solidFill>
              <a:schemeClr val="tx1">
                <a:lumMod val="85000"/>
                <a:lumOff val="15000"/>
              </a:schemeClr>
            </a:solidFill>
            <a:latin typeface="Calibri"/>
            <a:cs typeface="Calibri"/>
          </a:endParaRPr>
        </a:p>
      </dgm:t>
    </dgm:pt>
    <dgm:pt modelId="{225E400D-2CE3-4729-BF17-B69AE3B4A564}" type="sibTrans" cxnId="{22E41E14-DDED-47E5-AED4-72E16F343FE4}">
      <dgm:prSet/>
      <dgm:spPr/>
      <dgm:t>
        <a:bodyPr/>
        <a:lstStyle/>
        <a:p>
          <a:endParaRPr lang="en-US" sz="2000" b="0">
            <a:solidFill>
              <a:schemeClr val="tx1">
                <a:lumMod val="85000"/>
                <a:lumOff val="15000"/>
              </a:schemeClr>
            </a:solidFill>
            <a:latin typeface="Calibri"/>
            <a:cs typeface="Calibri"/>
          </a:endParaRPr>
        </a:p>
      </dgm:t>
    </dgm:pt>
    <dgm:pt modelId="{62652E89-FF30-4E8E-87BC-89B6A72C51D4}">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ASSIMILATION</a:t>
          </a:r>
        </a:p>
      </dgm:t>
    </dgm:pt>
    <dgm:pt modelId="{AFA9B1F3-A3BF-43D4-8B33-431B527F6B89}" type="parTrans" cxnId="{171D5ACB-0435-4CAA-98D4-AE98A775CA4C}">
      <dgm:prSet/>
      <dgm:spPr/>
      <dgm:t>
        <a:bodyPr/>
        <a:lstStyle/>
        <a:p>
          <a:endParaRPr lang="en-US" sz="2000" b="0">
            <a:solidFill>
              <a:schemeClr val="tx1">
                <a:lumMod val="85000"/>
                <a:lumOff val="15000"/>
              </a:schemeClr>
            </a:solidFill>
            <a:latin typeface="Calibri"/>
            <a:cs typeface="Calibri"/>
          </a:endParaRPr>
        </a:p>
      </dgm:t>
    </dgm:pt>
    <dgm:pt modelId="{2EE210B4-8A6F-4501-9358-946BC5A01A3C}" type="sibTrans" cxnId="{171D5ACB-0435-4CAA-98D4-AE98A775CA4C}">
      <dgm:prSet/>
      <dgm:spPr/>
      <dgm:t>
        <a:bodyPr/>
        <a:lstStyle/>
        <a:p>
          <a:endParaRPr lang="en-US" sz="2000" b="0">
            <a:solidFill>
              <a:schemeClr val="tx1">
                <a:lumMod val="85000"/>
                <a:lumOff val="15000"/>
              </a:schemeClr>
            </a:solidFill>
            <a:latin typeface="Calibri"/>
            <a:cs typeface="Calibri"/>
          </a:endParaRPr>
        </a:p>
      </dgm:t>
    </dgm:pt>
    <dgm:pt modelId="{DC5E30A8-619C-4BBD-A4DA-496E1E3726C8}">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ELIMINATION</a:t>
          </a:r>
        </a:p>
      </dgm:t>
    </dgm:pt>
    <dgm:pt modelId="{0640B681-D880-4E1C-A644-3A73749C5092}" type="parTrans" cxnId="{EA5BC585-45E5-4B43-945F-26D8956046DE}">
      <dgm:prSet/>
      <dgm:spPr/>
      <dgm:t>
        <a:bodyPr/>
        <a:lstStyle/>
        <a:p>
          <a:endParaRPr lang="en-US" sz="2000" b="0">
            <a:solidFill>
              <a:schemeClr val="tx1">
                <a:lumMod val="85000"/>
                <a:lumOff val="15000"/>
              </a:schemeClr>
            </a:solidFill>
            <a:latin typeface="Calibri"/>
            <a:cs typeface="Calibri"/>
          </a:endParaRPr>
        </a:p>
      </dgm:t>
    </dgm:pt>
    <dgm:pt modelId="{FA1CC1E1-72AD-4C88-8A53-E2300D37004E}" type="sibTrans" cxnId="{EA5BC585-45E5-4B43-945F-26D8956046DE}">
      <dgm:prSet/>
      <dgm:spPr/>
      <dgm:t>
        <a:bodyPr/>
        <a:lstStyle/>
        <a:p>
          <a:endParaRPr lang="en-US" sz="2000" b="0">
            <a:solidFill>
              <a:schemeClr val="tx1">
                <a:lumMod val="85000"/>
                <a:lumOff val="15000"/>
              </a:schemeClr>
            </a:solidFill>
            <a:latin typeface="Calibri"/>
            <a:cs typeface="Calibri"/>
          </a:endParaRPr>
        </a:p>
      </dgm:t>
    </dgm:pt>
    <dgm:pt modelId="{1B393172-1730-4872-A6D6-03BBDD3071BF}">
      <dgm:prSet phldrT="[Text]" custT="1"/>
      <dgm:spPr/>
      <dgm:t>
        <a:bodyPr/>
        <a:lstStyle/>
        <a:p>
          <a:r>
            <a:rPr lang="en-US" sz="3200" b="0" dirty="0">
              <a:solidFill>
                <a:schemeClr val="tx1">
                  <a:lumMod val="85000"/>
                  <a:lumOff val="15000"/>
                </a:schemeClr>
              </a:solidFill>
              <a:latin typeface="Arial" panose="020B0604020202020204" pitchFamily="34" charset="0"/>
              <a:cs typeface="Arial" panose="020B0604020202020204" pitchFamily="34" charset="0"/>
            </a:rPr>
            <a:t>DIET</a:t>
          </a:r>
        </a:p>
      </dgm:t>
    </dgm:pt>
    <dgm:pt modelId="{3CA8375D-CD3D-4F03-80C7-C5CDD2A05A8C}" type="parTrans" cxnId="{F79051BA-5A9F-4E15-B49B-BC96DCCEEC02}">
      <dgm:prSet/>
      <dgm:spPr/>
      <dgm:t>
        <a:bodyPr/>
        <a:lstStyle/>
        <a:p>
          <a:endParaRPr lang="en-US" sz="2000" b="0">
            <a:solidFill>
              <a:schemeClr val="tx1">
                <a:lumMod val="85000"/>
                <a:lumOff val="15000"/>
              </a:schemeClr>
            </a:solidFill>
            <a:latin typeface="Calibri"/>
            <a:cs typeface="Calibri"/>
          </a:endParaRPr>
        </a:p>
      </dgm:t>
    </dgm:pt>
    <dgm:pt modelId="{2AAB55C7-CDEE-4FB3-865A-D8FCFB33A172}" type="sibTrans" cxnId="{F79051BA-5A9F-4E15-B49B-BC96DCCEEC02}">
      <dgm:prSet/>
      <dgm:spPr/>
      <dgm:t>
        <a:bodyPr/>
        <a:lstStyle/>
        <a:p>
          <a:endParaRPr lang="en-US" sz="2000" b="0">
            <a:solidFill>
              <a:schemeClr val="tx1">
                <a:lumMod val="85000"/>
                <a:lumOff val="15000"/>
              </a:schemeClr>
            </a:solidFill>
            <a:latin typeface="Calibri"/>
            <a:cs typeface="Calibri"/>
          </a:endParaRPr>
        </a:p>
      </dgm:t>
    </dgm:pt>
    <dgm:pt modelId="{C68D1C7E-E612-4825-A5B6-6E4956EBC1BC}">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C8A6E33B-5F74-41B5-B5ED-07DF07FCE09C}" type="parTrans" cxnId="{BDD014AE-18D8-4D98-AFE6-A42719017462}">
      <dgm:prSet/>
      <dgm:spPr/>
      <dgm:t>
        <a:bodyPr/>
        <a:lstStyle/>
        <a:p>
          <a:endParaRPr lang="en-US" sz="2000" b="0">
            <a:solidFill>
              <a:schemeClr val="tx1">
                <a:lumMod val="85000"/>
                <a:lumOff val="15000"/>
              </a:schemeClr>
            </a:solidFill>
            <a:latin typeface="Calibri"/>
            <a:cs typeface="Calibri"/>
          </a:endParaRPr>
        </a:p>
      </dgm:t>
    </dgm:pt>
    <dgm:pt modelId="{FE9B2B02-DA05-4801-A540-5B97B5F514C3}" type="sibTrans" cxnId="{BDD014AE-18D8-4D98-AFE6-A42719017462}">
      <dgm:prSet/>
      <dgm:spPr/>
      <dgm:t>
        <a:bodyPr/>
        <a:lstStyle/>
        <a:p>
          <a:endParaRPr lang="en-US" sz="2000" b="0">
            <a:solidFill>
              <a:schemeClr val="tx1">
                <a:lumMod val="85000"/>
                <a:lumOff val="15000"/>
              </a:schemeClr>
            </a:solidFill>
            <a:latin typeface="Calibri"/>
            <a:cs typeface="Calibri"/>
          </a:endParaRPr>
        </a:p>
      </dgm:t>
    </dgm:pt>
    <dgm:pt modelId="{78104CCF-02FA-4345-8F3A-03A8795ABACE}">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42E9D6FE-E191-4D86-9510-7169D0340ADF}" type="parTrans" cxnId="{E4CAC6E1-FDDC-49C3-B163-3B5A0B717206}">
      <dgm:prSet/>
      <dgm:spPr/>
      <dgm:t>
        <a:bodyPr/>
        <a:lstStyle/>
        <a:p>
          <a:endParaRPr lang="en-US" sz="2000" b="0">
            <a:solidFill>
              <a:schemeClr val="tx1">
                <a:lumMod val="85000"/>
                <a:lumOff val="15000"/>
              </a:schemeClr>
            </a:solidFill>
            <a:latin typeface="Calibri"/>
            <a:cs typeface="Calibri"/>
          </a:endParaRPr>
        </a:p>
      </dgm:t>
    </dgm:pt>
    <dgm:pt modelId="{11C71A5C-11D9-42D4-86E9-8312FB3723A6}" type="sibTrans" cxnId="{E4CAC6E1-FDDC-49C3-B163-3B5A0B717206}">
      <dgm:prSet/>
      <dgm:spPr/>
      <dgm:t>
        <a:bodyPr/>
        <a:lstStyle/>
        <a:p>
          <a:endParaRPr lang="en-US" sz="2000" b="0">
            <a:solidFill>
              <a:schemeClr val="tx1">
                <a:lumMod val="85000"/>
                <a:lumOff val="15000"/>
              </a:schemeClr>
            </a:solidFill>
            <a:latin typeface="Calibri"/>
            <a:cs typeface="Calibri"/>
          </a:endParaRPr>
        </a:p>
      </dgm:t>
    </dgm:pt>
    <dgm:pt modelId="{34279397-C28F-4A7F-8FF6-221721DF1B42}">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CF63B438-6060-43CE-8145-F8BD7F85B7F5}" type="parTrans" cxnId="{D4F70564-B9AF-4C92-AE09-5C0668AED97A}">
      <dgm:prSet/>
      <dgm:spPr/>
      <dgm:t>
        <a:bodyPr/>
        <a:lstStyle/>
        <a:p>
          <a:endParaRPr lang="en-US" sz="2000" b="0">
            <a:solidFill>
              <a:schemeClr val="tx1">
                <a:lumMod val="85000"/>
                <a:lumOff val="15000"/>
              </a:schemeClr>
            </a:solidFill>
            <a:latin typeface="Calibri"/>
            <a:cs typeface="Calibri"/>
          </a:endParaRPr>
        </a:p>
      </dgm:t>
    </dgm:pt>
    <dgm:pt modelId="{B0C9967A-87FF-440C-BFB8-FABF80F8B034}" type="sibTrans" cxnId="{D4F70564-B9AF-4C92-AE09-5C0668AED97A}">
      <dgm:prSet/>
      <dgm:spPr/>
      <dgm:t>
        <a:bodyPr/>
        <a:lstStyle/>
        <a:p>
          <a:endParaRPr lang="en-US" sz="2000" b="0">
            <a:solidFill>
              <a:schemeClr val="tx1">
                <a:lumMod val="85000"/>
                <a:lumOff val="15000"/>
              </a:schemeClr>
            </a:solidFill>
            <a:latin typeface="Calibri"/>
            <a:cs typeface="Calibri"/>
          </a:endParaRPr>
        </a:p>
      </dgm:t>
    </dgm:pt>
    <dgm:pt modelId="{DAE2E2FC-183E-4C3B-9F85-AEDEAEE44031}">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E8828868-7F4D-4776-BCFC-1C0329E01743}" type="parTrans" cxnId="{0D4D3E6B-64C0-41D8-A020-B35EB38429C2}">
      <dgm:prSet/>
      <dgm:spPr/>
      <dgm:t>
        <a:bodyPr/>
        <a:lstStyle/>
        <a:p>
          <a:endParaRPr lang="en-US" sz="2000" b="0">
            <a:solidFill>
              <a:schemeClr val="tx1">
                <a:lumMod val="85000"/>
                <a:lumOff val="15000"/>
              </a:schemeClr>
            </a:solidFill>
            <a:latin typeface="Calibri"/>
            <a:cs typeface="Calibri"/>
          </a:endParaRPr>
        </a:p>
      </dgm:t>
    </dgm:pt>
    <dgm:pt modelId="{F5274BEC-F782-4773-8DF0-DA8E5618A460}" type="sibTrans" cxnId="{0D4D3E6B-64C0-41D8-A020-B35EB38429C2}">
      <dgm:prSet/>
      <dgm:spPr/>
      <dgm:t>
        <a:bodyPr/>
        <a:lstStyle/>
        <a:p>
          <a:endParaRPr lang="en-US" sz="2000" b="0">
            <a:solidFill>
              <a:schemeClr val="tx1">
                <a:lumMod val="85000"/>
                <a:lumOff val="15000"/>
              </a:schemeClr>
            </a:solidFill>
            <a:latin typeface="Calibri"/>
            <a:cs typeface="Calibri"/>
          </a:endParaRPr>
        </a:p>
      </dgm:t>
    </dgm:pt>
    <dgm:pt modelId="{0F4846B6-8CCC-4782-A017-3719FD5B2D68}">
      <dgm:prSet phldrT="[Text]" custT="1"/>
      <dgm:spPr/>
      <dgm:t>
        <a:bodyPr/>
        <a:lstStyle/>
        <a:p>
          <a:endParaRPr lang="en-US" sz="4400" b="0" dirty="0">
            <a:solidFill>
              <a:schemeClr val="tx1">
                <a:lumMod val="85000"/>
                <a:lumOff val="15000"/>
              </a:schemeClr>
            </a:solidFill>
            <a:latin typeface="Arial" panose="020B0604020202020204" pitchFamily="34" charset="0"/>
            <a:cs typeface="Arial" panose="020B0604020202020204" pitchFamily="34" charset="0"/>
          </a:endParaRPr>
        </a:p>
      </dgm:t>
    </dgm:pt>
    <dgm:pt modelId="{293008EC-1363-4D6E-9C63-98EAD152EBDB}" type="parTrans" cxnId="{B37230A2-A709-4D31-AA37-160143DF2841}">
      <dgm:prSet/>
      <dgm:spPr/>
      <dgm:t>
        <a:bodyPr/>
        <a:lstStyle/>
        <a:p>
          <a:endParaRPr lang="en-US" sz="2000" b="0">
            <a:solidFill>
              <a:schemeClr val="tx1">
                <a:lumMod val="85000"/>
                <a:lumOff val="15000"/>
              </a:schemeClr>
            </a:solidFill>
            <a:latin typeface="Calibri"/>
            <a:cs typeface="Calibri"/>
          </a:endParaRPr>
        </a:p>
      </dgm:t>
    </dgm:pt>
    <dgm:pt modelId="{8A7F9459-CC5E-4F79-91E6-414D8513CDD0}" type="sibTrans" cxnId="{B37230A2-A709-4D31-AA37-160143DF2841}">
      <dgm:prSet/>
      <dgm:spPr/>
      <dgm:t>
        <a:bodyPr/>
        <a:lstStyle/>
        <a:p>
          <a:endParaRPr lang="en-US" sz="2000" b="0">
            <a:solidFill>
              <a:schemeClr val="tx1">
                <a:lumMod val="85000"/>
                <a:lumOff val="15000"/>
              </a:schemeClr>
            </a:solidFill>
            <a:latin typeface="Calibri"/>
            <a:cs typeface="Calibri"/>
          </a:endParaRPr>
        </a:p>
      </dgm:t>
    </dgm:pt>
    <dgm:pt modelId="{D9201EC9-52DF-4D0C-988F-4FCC2D192321}" type="pres">
      <dgm:prSet presAssocID="{7A981AC4-746F-406C-A0AE-CBB7DF32A3A5}" presName="linearFlow" presStyleCnt="0">
        <dgm:presLayoutVars>
          <dgm:dir/>
          <dgm:animLvl val="lvl"/>
          <dgm:resizeHandles val="exact"/>
        </dgm:presLayoutVars>
      </dgm:prSet>
      <dgm:spPr/>
    </dgm:pt>
    <dgm:pt modelId="{75E29E62-F3D1-4857-B1AC-1B3485F948B6}" type="pres">
      <dgm:prSet presAssocID="{023D538F-2DB2-4F11-ABA2-BE951843AC93}" presName="composite" presStyleCnt="0"/>
      <dgm:spPr/>
    </dgm:pt>
    <dgm:pt modelId="{638C979B-DF2B-415A-8E88-13DED3D927CE}" type="pres">
      <dgm:prSet presAssocID="{023D538F-2DB2-4F11-ABA2-BE951843AC93}" presName="parentText" presStyleLbl="alignNode1" presStyleIdx="0" presStyleCnt="6" custAng="0" custScaleX="256657">
        <dgm:presLayoutVars>
          <dgm:chMax val="1"/>
          <dgm:bulletEnabled val="1"/>
        </dgm:presLayoutVars>
      </dgm:prSet>
      <dgm:spPr/>
    </dgm:pt>
    <dgm:pt modelId="{B8DE3BB6-F82A-4082-B905-2AF570F8E370}" type="pres">
      <dgm:prSet presAssocID="{023D538F-2DB2-4F11-ABA2-BE951843AC93}" presName="descendantText" presStyleLbl="alignAcc1" presStyleIdx="0" presStyleCnt="6" custScaleX="67172">
        <dgm:presLayoutVars>
          <dgm:bulletEnabled val="1"/>
        </dgm:presLayoutVars>
      </dgm:prSet>
      <dgm:spPr/>
    </dgm:pt>
    <dgm:pt modelId="{56263459-6FAB-4D3A-A546-0271CFC3B9B6}" type="pres">
      <dgm:prSet presAssocID="{9B3A03D4-2B9E-457D-B399-77C2225B8DD6}" presName="sp" presStyleCnt="0"/>
      <dgm:spPr/>
    </dgm:pt>
    <dgm:pt modelId="{1B4FDBB8-5362-439B-906A-7780C8618007}" type="pres">
      <dgm:prSet presAssocID="{C68D1C7E-E612-4825-A5B6-6E4956EBC1BC}" presName="composite" presStyleCnt="0"/>
      <dgm:spPr/>
    </dgm:pt>
    <dgm:pt modelId="{BD4E8F31-86E1-4ADC-B5DB-CF8C454EE9E3}" type="pres">
      <dgm:prSet presAssocID="{C68D1C7E-E612-4825-A5B6-6E4956EBC1BC}" presName="parentText" presStyleLbl="alignNode1" presStyleIdx="1" presStyleCnt="6" custAng="0" custScaleX="256657">
        <dgm:presLayoutVars>
          <dgm:chMax val="1"/>
          <dgm:bulletEnabled val="1"/>
        </dgm:presLayoutVars>
      </dgm:prSet>
      <dgm:spPr/>
    </dgm:pt>
    <dgm:pt modelId="{22CFF94E-A866-489B-AEAD-0600F74DB369}" type="pres">
      <dgm:prSet presAssocID="{C68D1C7E-E612-4825-A5B6-6E4956EBC1BC}" presName="descendantText" presStyleLbl="alignAcc1" presStyleIdx="1" presStyleCnt="6" custScaleX="67172">
        <dgm:presLayoutVars>
          <dgm:bulletEnabled val="1"/>
        </dgm:presLayoutVars>
      </dgm:prSet>
      <dgm:spPr/>
    </dgm:pt>
    <dgm:pt modelId="{8E437748-C608-4E25-8AA9-90516F017D31}" type="pres">
      <dgm:prSet presAssocID="{FE9B2B02-DA05-4801-A540-5B97B5F514C3}" presName="sp" presStyleCnt="0"/>
      <dgm:spPr/>
    </dgm:pt>
    <dgm:pt modelId="{2BF44B48-BA6C-4119-B2CE-671B29E8964D}" type="pres">
      <dgm:prSet presAssocID="{78104CCF-02FA-4345-8F3A-03A8795ABACE}" presName="composite" presStyleCnt="0"/>
      <dgm:spPr/>
    </dgm:pt>
    <dgm:pt modelId="{4E9B8B11-11FC-4E27-935D-7F17B15F798E}" type="pres">
      <dgm:prSet presAssocID="{78104CCF-02FA-4345-8F3A-03A8795ABACE}" presName="parentText" presStyleLbl="alignNode1" presStyleIdx="2" presStyleCnt="6" custAng="0" custScaleX="256657">
        <dgm:presLayoutVars>
          <dgm:chMax val="1"/>
          <dgm:bulletEnabled val="1"/>
        </dgm:presLayoutVars>
      </dgm:prSet>
      <dgm:spPr/>
    </dgm:pt>
    <dgm:pt modelId="{3006445B-2F18-4C0A-BA8C-0649E4AC01BB}" type="pres">
      <dgm:prSet presAssocID="{78104CCF-02FA-4345-8F3A-03A8795ABACE}" presName="descendantText" presStyleLbl="alignAcc1" presStyleIdx="2" presStyleCnt="6" custScaleX="67172">
        <dgm:presLayoutVars>
          <dgm:bulletEnabled val="1"/>
        </dgm:presLayoutVars>
      </dgm:prSet>
      <dgm:spPr/>
    </dgm:pt>
    <dgm:pt modelId="{F2C939EA-BD55-4045-AB47-25E835D8F4F7}" type="pres">
      <dgm:prSet presAssocID="{11C71A5C-11D9-42D4-86E9-8312FB3723A6}" presName="sp" presStyleCnt="0"/>
      <dgm:spPr/>
    </dgm:pt>
    <dgm:pt modelId="{69C8FD61-FB1D-4273-A18E-DF77ED4446C3}" type="pres">
      <dgm:prSet presAssocID="{34279397-C28F-4A7F-8FF6-221721DF1B42}" presName="composite" presStyleCnt="0"/>
      <dgm:spPr/>
    </dgm:pt>
    <dgm:pt modelId="{10B916D4-4B2E-4043-8215-8ABAD68E041F}" type="pres">
      <dgm:prSet presAssocID="{34279397-C28F-4A7F-8FF6-221721DF1B42}" presName="parentText" presStyleLbl="alignNode1" presStyleIdx="3" presStyleCnt="6" custAng="0" custScaleX="256657">
        <dgm:presLayoutVars>
          <dgm:chMax val="1"/>
          <dgm:bulletEnabled val="1"/>
        </dgm:presLayoutVars>
      </dgm:prSet>
      <dgm:spPr/>
    </dgm:pt>
    <dgm:pt modelId="{1B4F5412-CA70-4E64-8F72-7E29EAE699BA}" type="pres">
      <dgm:prSet presAssocID="{34279397-C28F-4A7F-8FF6-221721DF1B42}" presName="descendantText" presStyleLbl="alignAcc1" presStyleIdx="3" presStyleCnt="6" custScaleX="67172">
        <dgm:presLayoutVars>
          <dgm:bulletEnabled val="1"/>
        </dgm:presLayoutVars>
      </dgm:prSet>
      <dgm:spPr/>
    </dgm:pt>
    <dgm:pt modelId="{2C2AF921-0CD2-4FE8-8F66-EB4424088A2B}" type="pres">
      <dgm:prSet presAssocID="{B0C9967A-87FF-440C-BFB8-FABF80F8B034}" presName="sp" presStyleCnt="0"/>
      <dgm:spPr/>
    </dgm:pt>
    <dgm:pt modelId="{BCC76E5D-1C18-4090-9760-CDBCA61E1017}" type="pres">
      <dgm:prSet presAssocID="{DAE2E2FC-183E-4C3B-9F85-AEDEAEE44031}" presName="composite" presStyleCnt="0"/>
      <dgm:spPr/>
    </dgm:pt>
    <dgm:pt modelId="{4ED2C1E6-4D8C-4CDF-AB8B-B8F5CF0B94C8}" type="pres">
      <dgm:prSet presAssocID="{DAE2E2FC-183E-4C3B-9F85-AEDEAEE44031}" presName="parentText" presStyleLbl="alignNode1" presStyleIdx="4" presStyleCnt="6" custAng="0" custScaleX="256657">
        <dgm:presLayoutVars>
          <dgm:chMax val="1"/>
          <dgm:bulletEnabled val="1"/>
        </dgm:presLayoutVars>
      </dgm:prSet>
      <dgm:spPr/>
    </dgm:pt>
    <dgm:pt modelId="{44736F12-441A-4A02-A367-4EE64C7980C9}" type="pres">
      <dgm:prSet presAssocID="{DAE2E2FC-183E-4C3B-9F85-AEDEAEE44031}" presName="descendantText" presStyleLbl="alignAcc1" presStyleIdx="4" presStyleCnt="6" custScaleX="67172">
        <dgm:presLayoutVars>
          <dgm:bulletEnabled val="1"/>
        </dgm:presLayoutVars>
      </dgm:prSet>
      <dgm:spPr/>
    </dgm:pt>
    <dgm:pt modelId="{8F45EE40-C0CA-44AA-AA36-010ADFA33FCA}" type="pres">
      <dgm:prSet presAssocID="{F5274BEC-F782-4773-8DF0-DA8E5618A460}" presName="sp" presStyleCnt="0"/>
      <dgm:spPr/>
    </dgm:pt>
    <dgm:pt modelId="{14688A6F-4F0F-44E2-8640-CB51F1C5DAEC}" type="pres">
      <dgm:prSet presAssocID="{0F4846B6-8CCC-4782-A017-3719FD5B2D68}" presName="composite" presStyleCnt="0"/>
      <dgm:spPr/>
    </dgm:pt>
    <dgm:pt modelId="{A37072BF-93EF-41DB-A466-A51AC463B8C5}" type="pres">
      <dgm:prSet presAssocID="{0F4846B6-8CCC-4782-A017-3719FD5B2D68}" presName="parentText" presStyleLbl="alignNode1" presStyleIdx="5" presStyleCnt="6" custAng="0" custScaleX="256657">
        <dgm:presLayoutVars>
          <dgm:chMax val="1"/>
          <dgm:bulletEnabled val="1"/>
        </dgm:presLayoutVars>
      </dgm:prSet>
      <dgm:spPr/>
    </dgm:pt>
    <dgm:pt modelId="{1955DB7D-A663-4B0E-8704-B43A33F1A1A9}" type="pres">
      <dgm:prSet presAssocID="{0F4846B6-8CCC-4782-A017-3719FD5B2D68}" presName="descendantText" presStyleLbl="alignAcc1" presStyleIdx="5" presStyleCnt="6" custScaleX="67172">
        <dgm:presLayoutVars>
          <dgm:bulletEnabled val="1"/>
        </dgm:presLayoutVars>
      </dgm:prSet>
      <dgm:spPr/>
    </dgm:pt>
  </dgm:ptLst>
  <dgm:cxnLst>
    <dgm:cxn modelId="{4764C808-F814-1646-AF6E-11FB0106FB41}" type="presOf" srcId="{34279397-C28F-4A7F-8FF6-221721DF1B42}" destId="{10B916D4-4B2E-4043-8215-8ABAD68E041F}" srcOrd="0" destOrd="0" presId="urn:microsoft.com/office/officeart/2005/8/layout/chevron2"/>
    <dgm:cxn modelId="{847B2D0C-93A5-BE47-B754-55822309A71C}" type="presOf" srcId="{DC5E30A8-619C-4BBD-A4DA-496E1E3726C8}" destId="{1955DB7D-A663-4B0E-8704-B43A33F1A1A9}" srcOrd="0" destOrd="0" presId="urn:microsoft.com/office/officeart/2005/8/layout/chevron2"/>
    <dgm:cxn modelId="{22E41E14-DDED-47E5-AED4-72E16F343FE4}" srcId="{34279397-C28F-4A7F-8FF6-221721DF1B42}" destId="{20B83170-3F10-4784-8AB0-504EC2984E2B}" srcOrd="0" destOrd="0" parTransId="{74FCEDEA-A120-4348-857F-CAD80DD8D13A}" sibTransId="{225E400D-2CE3-4729-BF17-B69AE3B4A564}"/>
    <dgm:cxn modelId="{5943B23A-9D40-9F47-9D30-D467DE75C4DC}" type="presOf" srcId="{DAE2E2FC-183E-4C3B-9F85-AEDEAEE44031}" destId="{4ED2C1E6-4D8C-4CDF-AB8B-B8F5CF0B94C8}" srcOrd="0" destOrd="0" presId="urn:microsoft.com/office/officeart/2005/8/layout/chevron2"/>
    <dgm:cxn modelId="{56B4625B-FD9F-8F43-BB49-6B54F5E38373}" type="presOf" srcId="{06070A57-F1CB-461F-BCD4-FE7C04FF4F54}" destId="{22CFF94E-A866-489B-AEAD-0600F74DB369}" srcOrd="0" destOrd="0" presId="urn:microsoft.com/office/officeart/2005/8/layout/chevron2"/>
    <dgm:cxn modelId="{010F9641-91DB-5240-9C24-90CF0F826CC6}" type="presOf" srcId="{0F4846B6-8CCC-4782-A017-3719FD5B2D68}" destId="{A37072BF-93EF-41DB-A466-A51AC463B8C5}" srcOrd="0" destOrd="0" presId="urn:microsoft.com/office/officeart/2005/8/layout/chevron2"/>
    <dgm:cxn modelId="{22C03E62-3DD1-F245-B232-D91984200734}" type="presOf" srcId="{7A981AC4-746F-406C-A0AE-CBB7DF32A3A5}" destId="{D9201EC9-52DF-4D0C-988F-4FCC2D192321}" srcOrd="0" destOrd="0" presId="urn:microsoft.com/office/officeart/2005/8/layout/chevron2"/>
    <dgm:cxn modelId="{D4F70564-B9AF-4C92-AE09-5C0668AED97A}" srcId="{7A981AC4-746F-406C-A0AE-CBB7DF32A3A5}" destId="{34279397-C28F-4A7F-8FF6-221721DF1B42}" srcOrd="3" destOrd="0" parTransId="{CF63B438-6060-43CE-8145-F8BD7F85B7F5}" sibTransId="{B0C9967A-87FF-440C-BFB8-FABF80F8B034}"/>
    <dgm:cxn modelId="{7F35FD69-0863-A541-A2E9-156B092B428D}" type="presOf" srcId="{78104CCF-02FA-4345-8F3A-03A8795ABACE}" destId="{4E9B8B11-11FC-4E27-935D-7F17B15F798E}" srcOrd="0" destOrd="0" presId="urn:microsoft.com/office/officeart/2005/8/layout/chevron2"/>
    <dgm:cxn modelId="{0D4D3E6B-64C0-41D8-A020-B35EB38429C2}" srcId="{7A981AC4-746F-406C-A0AE-CBB7DF32A3A5}" destId="{DAE2E2FC-183E-4C3B-9F85-AEDEAEE44031}" srcOrd="4" destOrd="0" parTransId="{E8828868-7F4D-4776-BCFC-1C0329E01743}" sibTransId="{F5274BEC-F782-4773-8DF0-DA8E5618A460}"/>
    <dgm:cxn modelId="{210DC56E-CFBF-4545-B2BF-55EFD5B02654}" type="presOf" srcId="{023D538F-2DB2-4F11-ABA2-BE951843AC93}" destId="{638C979B-DF2B-415A-8E88-13DED3D927CE}" srcOrd="0" destOrd="0" presId="urn:microsoft.com/office/officeart/2005/8/layout/chevron2"/>
    <dgm:cxn modelId="{B477F057-AB56-B94B-8480-CBADC41A0E4A}" type="presOf" srcId="{62652E89-FF30-4E8E-87BC-89B6A72C51D4}" destId="{44736F12-441A-4A02-A367-4EE64C7980C9}" srcOrd="0" destOrd="0" presId="urn:microsoft.com/office/officeart/2005/8/layout/chevron2"/>
    <dgm:cxn modelId="{B4A2607D-6721-6244-8CCA-3B8707782A14}" type="presOf" srcId="{1B393172-1730-4872-A6D6-03BBDD3071BF}" destId="{B8DE3BB6-F82A-4082-B905-2AF570F8E370}" srcOrd="0" destOrd="0" presId="urn:microsoft.com/office/officeart/2005/8/layout/chevron2"/>
    <dgm:cxn modelId="{D36E7E83-6E0B-4084-B85F-067DB128D09A}" srcId="{78104CCF-02FA-4345-8F3A-03A8795ABACE}" destId="{0384EBB7-D856-4AE1-A02F-126F3BA8CD42}" srcOrd="0" destOrd="0" parTransId="{C378EA04-7CBD-4380-B023-3CC2E89B1773}" sibTransId="{A5420BFC-4E62-464A-A424-38EFB0647EE8}"/>
    <dgm:cxn modelId="{3FCEAE83-0415-7848-9020-858A84E3EB13}" type="presOf" srcId="{C68D1C7E-E612-4825-A5B6-6E4956EBC1BC}" destId="{BD4E8F31-86E1-4ADC-B5DB-CF8C454EE9E3}" srcOrd="0" destOrd="0" presId="urn:microsoft.com/office/officeart/2005/8/layout/chevron2"/>
    <dgm:cxn modelId="{EA5BC585-45E5-4B43-945F-26D8956046DE}" srcId="{0F4846B6-8CCC-4782-A017-3719FD5B2D68}" destId="{DC5E30A8-619C-4BBD-A4DA-496E1E3726C8}" srcOrd="0" destOrd="0" parTransId="{0640B681-D880-4E1C-A644-3A73749C5092}" sibTransId="{FA1CC1E1-72AD-4C88-8A53-E2300D37004E}"/>
    <dgm:cxn modelId="{92D74E97-5F23-47F0-8081-BE5F47F3E265}" srcId="{C68D1C7E-E612-4825-A5B6-6E4956EBC1BC}" destId="{06070A57-F1CB-461F-BCD4-FE7C04FF4F54}" srcOrd="0" destOrd="0" parTransId="{815EA53A-9ECC-4567-ADDA-CCDC5DB4E660}" sibTransId="{E1D97194-4360-414A-AFE9-D241AFC4436D}"/>
    <dgm:cxn modelId="{B37230A2-A709-4D31-AA37-160143DF2841}" srcId="{7A981AC4-746F-406C-A0AE-CBB7DF32A3A5}" destId="{0F4846B6-8CCC-4782-A017-3719FD5B2D68}" srcOrd="5" destOrd="0" parTransId="{293008EC-1363-4D6E-9C63-98EAD152EBDB}" sibTransId="{8A7F9459-CC5E-4F79-91E6-414D8513CDD0}"/>
    <dgm:cxn modelId="{BDD014AE-18D8-4D98-AFE6-A42719017462}" srcId="{7A981AC4-746F-406C-A0AE-CBB7DF32A3A5}" destId="{C68D1C7E-E612-4825-A5B6-6E4956EBC1BC}" srcOrd="1" destOrd="0" parTransId="{C8A6E33B-5F74-41B5-B5ED-07DF07FCE09C}" sibTransId="{FE9B2B02-DA05-4801-A540-5B97B5F514C3}"/>
    <dgm:cxn modelId="{223361B2-D802-B347-A43D-1A97FF27AD84}" type="presOf" srcId="{0384EBB7-D856-4AE1-A02F-126F3BA8CD42}" destId="{3006445B-2F18-4C0A-BA8C-0649E4AC01BB}" srcOrd="0" destOrd="0" presId="urn:microsoft.com/office/officeart/2005/8/layout/chevron2"/>
    <dgm:cxn modelId="{F79051BA-5A9F-4E15-B49B-BC96DCCEEC02}" srcId="{023D538F-2DB2-4F11-ABA2-BE951843AC93}" destId="{1B393172-1730-4872-A6D6-03BBDD3071BF}" srcOrd="0" destOrd="0" parTransId="{3CA8375D-CD3D-4F03-80C7-C5CDD2A05A8C}" sibTransId="{2AAB55C7-CDEE-4FB3-865A-D8FCFB33A172}"/>
    <dgm:cxn modelId="{A21E66C2-EE7A-469E-9BF3-968598FB4DB6}" srcId="{7A981AC4-746F-406C-A0AE-CBB7DF32A3A5}" destId="{023D538F-2DB2-4F11-ABA2-BE951843AC93}" srcOrd="0" destOrd="0" parTransId="{5E7389DE-EF55-4374-B3F9-108E41672B9F}" sibTransId="{9B3A03D4-2B9E-457D-B399-77C2225B8DD6}"/>
    <dgm:cxn modelId="{171D5ACB-0435-4CAA-98D4-AE98A775CA4C}" srcId="{DAE2E2FC-183E-4C3B-9F85-AEDEAEE44031}" destId="{62652E89-FF30-4E8E-87BC-89B6A72C51D4}" srcOrd="0" destOrd="0" parTransId="{AFA9B1F3-A3BF-43D4-8B33-431B527F6B89}" sibTransId="{2EE210B4-8A6F-4501-9358-946BC5A01A3C}"/>
    <dgm:cxn modelId="{E4CAC6E1-FDDC-49C3-B163-3B5A0B717206}" srcId="{7A981AC4-746F-406C-A0AE-CBB7DF32A3A5}" destId="{78104CCF-02FA-4345-8F3A-03A8795ABACE}" srcOrd="2" destOrd="0" parTransId="{42E9D6FE-E191-4D86-9510-7169D0340ADF}" sibTransId="{11C71A5C-11D9-42D4-86E9-8312FB3723A6}"/>
    <dgm:cxn modelId="{D017DCEC-5C76-6549-9078-9C5CC61C4A95}" type="presOf" srcId="{20B83170-3F10-4784-8AB0-504EC2984E2B}" destId="{1B4F5412-CA70-4E64-8F72-7E29EAE699BA}" srcOrd="0" destOrd="0" presId="urn:microsoft.com/office/officeart/2005/8/layout/chevron2"/>
    <dgm:cxn modelId="{3F03A623-066F-9842-95CE-5A25E6ABFC9B}" type="presParOf" srcId="{D9201EC9-52DF-4D0C-988F-4FCC2D192321}" destId="{75E29E62-F3D1-4857-B1AC-1B3485F948B6}" srcOrd="0" destOrd="0" presId="urn:microsoft.com/office/officeart/2005/8/layout/chevron2"/>
    <dgm:cxn modelId="{72334995-C865-7747-813D-E064AF6E051F}" type="presParOf" srcId="{75E29E62-F3D1-4857-B1AC-1B3485F948B6}" destId="{638C979B-DF2B-415A-8E88-13DED3D927CE}" srcOrd="0" destOrd="0" presId="urn:microsoft.com/office/officeart/2005/8/layout/chevron2"/>
    <dgm:cxn modelId="{3B354021-8E4F-2A4A-AE49-250884FFC3B1}" type="presParOf" srcId="{75E29E62-F3D1-4857-B1AC-1B3485F948B6}" destId="{B8DE3BB6-F82A-4082-B905-2AF570F8E370}" srcOrd="1" destOrd="0" presId="urn:microsoft.com/office/officeart/2005/8/layout/chevron2"/>
    <dgm:cxn modelId="{6001D244-26B5-0E48-9190-92847EB86433}" type="presParOf" srcId="{D9201EC9-52DF-4D0C-988F-4FCC2D192321}" destId="{56263459-6FAB-4D3A-A546-0271CFC3B9B6}" srcOrd="1" destOrd="0" presId="urn:microsoft.com/office/officeart/2005/8/layout/chevron2"/>
    <dgm:cxn modelId="{0E0C5C25-7A68-2547-A99B-3E40158F8AAD}" type="presParOf" srcId="{D9201EC9-52DF-4D0C-988F-4FCC2D192321}" destId="{1B4FDBB8-5362-439B-906A-7780C8618007}" srcOrd="2" destOrd="0" presId="urn:microsoft.com/office/officeart/2005/8/layout/chevron2"/>
    <dgm:cxn modelId="{9850700D-D216-DF4B-95A4-27AC93FC1D88}" type="presParOf" srcId="{1B4FDBB8-5362-439B-906A-7780C8618007}" destId="{BD4E8F31-86E1-4ADC-B5DB-CF8C454EE9E3}" srcOrd="0" destOrd="0" presId="urn:microsoft.com/office/officeart/2005/8/layout/chevron2"/>
    <dgm:cxn modelId="{C9C69221-F232-5547-9D48-79E30979871D}" type="presParOf" srcId="{1B4FDBB8-5362-439B-906A-7780C8618007}" destId="{22CFF94E-A866-489B-AEAD-0600F74DB369}" srcOrd="1" destOrd="0" presId="urn:microsoft.com/office/officeart/2005/8/layout/chevron2"/>
    <dgm:cxn modelId="{D53BB148-9B4A-F84C-BB97-EC0FB3D449F6}" type="presParOf" srcId="{D9201EC9-52DF-4D0C-988F-4FCC2D192321}" destId="{8E437748-C608-4E25-8AA9-90516F017D31}" srcOrd="3" destOrd="0" presId="urn:microsoft.com/office/officeart/2005/8/layout/chevron2"/>
    <dgm:cxn modelId="{3B7EBC29-A3D1-5F49-8379-3750BCC8A5FF}" type="presParOf" srcId="{D9201EC9-52DF-4D0C-988F-4FCC2D192321}" destId="{2BF44B48-BA6C-4119-B2CE-671B29E8964D}" srcOrd="4" destOrd="0" presId="urn:microsoft.com/office/officeart/2005/8/layout/chevron2"/>
    <dgm:cxn modelId="{5CBEB251-CBD2-4144-8A12-DDB07B9B8BBE}" type="presParOf" srcId="{2BF44B48-BA6C-4119-B2CE-671B29E8964D}" destId="{4E9B8B11-11FC-4E27-935D-7F17B15F798E}" srcOrd="0" destOrd="0" presId="urn:microsoft.com/office/officeart/2005/8/layout/chevron2"/>
    <dgm:cxn modelId="{14F71FA9-E47A-5745-BDA3-911D45972D24}" type="presParOf" srcId="{2BF44B48-BA6C-4119-B2CE-671B29E8964D}" destId="{3006445B-2F18-4C0A-BA8C-0649E4AC01BB}" srcOrd="1" destOrd="0" presId="urn:microsoft.com/office/officeart/2005/8/layout/chevron2"/>
    <dgm:cxn modelId="{CC591C8E-9572-DA4E-BBE3-BFB726C2FA92}" type="presParOf" srcId="{D9201EC9-52DF-4D0C-988F-4FCC2D192321}" destId="{F2C939EA-BD55-4045-AB47-25E835D8F4F7}" srcOrd="5" destOrd="0" presId="urn:microsoft.com/office/officeart/2005/8/layout/chevron2"/>
    <dgm:cxn modelId="{8ACFCCFE-9487-FF4A-97BD-C29E5070BBC3}" type="presParOf" srcId="{D9201EC9-52DF-4D0C-988F-4FCC2D192321}" destId="{69C8FD61-FB1D-4273-A18E-DF77ED4446C3}" srcOrd="6" destOrd="0" presId="urn:microsoft.com/office/officeart/2005/8/layout/chevron2"/>
    <dgm:cxn modelId="{3B669B0F-68BC-6944-83E9-F144E28BB102}" type="presParOf" srcId="{69C8FD61-FB1D-4273-A18E-DF77ED4446C3}" destId="{10B916D4-4B2E-4043-8215-8ABAD68E041F}" srcOrd="0" destOrd="0" presId="urn:microsoft.com/office/officeart/2005/8/layout/chevron2"/>
    <dgm:cxn modelId="{12D9BBD0-5022-4A43-B70A-595FEE459A0F}" type="presParOf" srcId="{69C8FD61-FB1D-4273-A18E-DF77ED4446C3}" destId="{1B4F5412-CA70-4E64-8F72-7E29EAE699BA}" srcOrd="1" destOrd="0" presId="urn:microsoft.com/office/officeart/2005/8/layout/chevron2"/>
    <dgm:cxn modelId="{46D3ABFC-FA04-3E49-AE3D-11EADB5341EC}" type="presParOf" srcId="{D9201EC9-52DF-4D0C-988F-4FCC2D192321}" destId="{2C2AF921-0CD2-4FE8-8F66-EB4424088A2B}" srcOrd="7" destOrd="0" presId="urn:microsoft.com/office/officeart/2005/8/layout/chevron2"/>
    <dgm:cxn modelId="{C03AF5FF-E9C4-D24E-9FA9-31FF2C14DA17}" type="presParOf" srcId="{D9201EC9-52DF-4D0C-988F-4FCC2D192321}" destId="{BCC76E5D-1C18-4090-9760-CDBCA61E1017}" srcOrd="8" destOrd="0" presId="urn:microsoft.com/office/officeart/2005/8/layout/chevron2"/>
    <dgm:cxn modelId="{AE5B7501-87EC-5D40-8D93-54C05601D11E}" type="presParOf" srcId="{BCC76E5D-1C18-4090-9760-CDBCA61E1017}" destId="{4ED2C1E6-4D8C-4CDF-AB8B-B8F5CF0B94C8}" srcOrd="0" destOrd="0" presId="urn:microsoft.com/office/officeart/2005/8/layout/chevron2"/>
    <dgm:cxn modelId="{BA83935B-066F-8946-92BC-B1250BDAD321}" type="presParOf" srcId="{BCC76E5D-1C18-4090-9760-CDBCA61E1017}" destId="{44736F12-441A-4A02-A367-4EE64C7980C9}" srcOrd="1" destOrd="0" presId="urn:microsoft.com/office/officeart/2005/8/layout/chevron2"/>
    <dgm:cxn modelId="{A1CBD7B3-954B-404D-8C43-9006FC9F8CF4}" type="presParOf" srcId="{D9201EC9-52DF-4D0C-988F-4FCC2D192321}" destId="{8F45EE40-C0CA-44AA-AA36-010ADFA33FCA}" srcOrd="9" destOrd="0" presId="urn:microsoft.com/office/officeart/2005/8/layout/chevron2"/>
    <dgm:cxn modelId="{E1D5F47C-4D89-4F4D-8937-6AAD9B9AA84B}" type="presParOf" srcId="{D9201EC9-52DF-4D0C-988F-4FCC2D192321}" destId="{14688A6F-4F0F-44E2-8640-CB51F1C5DAEC}" srcOrd="10" destOrd="0" presId="urn:microsoft.com/office/officeart/2005/8/layout/chevron2"/>
    <dgm:cxn modelId="{27369F9F-AD92-7548-B2E3-A3769ED14980}" type="presParOf" srcId="{14688A6F-4F0F-44E2-8640-CB51F1C5DAEC}" destId="{A37072BF-93EF-41DB-A466-A51AC463B8C5}" srcOrd="0" destOrd="0" presId="urn:microsoft.com/office/officeart/2005/8/layout/chevron2"/>
    <dgm:cxn modelId="{8972BA74-4487-A449-B8E7-B25557EF3076}" type="presParOf" srcId="{14688A6F-4F0F-44E2-8640-CB51F1C5DAEC}" destId="{1955DB7D-A663-4B0E-8704-B43A33F1A1A9}"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34701F-C715-4275-B0A9-1FA6161A74A5}" type="doc">
      <dgm:prSet loTypeId="urn:microsoft.com/office/officeart/2005/8/layout/gear1" loCatId="process" qsTypeId="urn:microsoft.com/office/officeart/2005/8/quickstyle/simple1" qsCatId="simple" csTypeId="urn:microsoft.com/office/officeart/2005/8/colors/colorful2" csCatId="colorful" phldr="1"/>
      <dgm:spPr/>
    </dgm:pt>
    <dgm:pt modelId="{9081FAE5-63F0-4A30-84D6-970B21D4007F}">
      <dgm:prSet phldrT="[Text]"/>
      <dgm:spPr/>
      <dgm:t>
        <a:bodyPr/>
        <a:lstStyle/>
        <a:p>
          <a:r>
            <a:rPr lang="en-US" b="1" dirty="0"/>
            <a:t>Protein</a:t>
          </a:r>
        </a:p>
      </dgm:t>
    </dgm:pt>
    <dgm:pt modelId="{21F18B11-26EA-46F0-8217-0401515805B7}" type="parTrans" cxnId="{AAFAFDA0-30C7-47FE-8E09-C4D7E6A38E50}">
      <dgm:prSet/>
      <dgm:spPr/>
      <dgm:t>
        <a:bodyPr/>
        <a:lstStyle/>
        <a:p>
          <a:endParaRPr lang="en-US" b="1"/>
        </a:p>
      </dgm:t>
    </dgm:pt>
    <dgm:pt modelId="{70489C90-C548-4114-8633-7DF45D69DBA3}" type="sibTrans" cxnId="{AAFAFDA0-30C7-47FE-8E09-C4D7E6A38E50}">
      <dgm:prSet/>
      <dgm:spPr/>
      <dgm:t>
        <a:bodyPr/>
        <a:lstStyle/>
        <a:p>
          <a:endParaRPr lang="en-US" b="1" dirty="0"/>
        </a:p>
      </dgm:t>
    </dgm:pt>
    <dgm:pt modelId="{DD8D3AD5-8502-4597-864D-6F8BD09F3FA2}">
      <dgm:prSet phldrT="[Text]"/>
      <dgm:spPr/>
      <dgm:t>
        <a:bodyPr/>
        <a:lstStyle/>
        <a:p>
          <a:r>
            <a:rPr lang="en-US" b="1" dirty="0"/>
            <a:t>Carbs</a:t>
          </a:r>
        </a:p>
      </dgm:t>
    </dgm:pt>
    <dgm:pt modelId="{227EC55E-7393-4A96-A049-C4A251886992}" type="parTrans" cxnId="{D30EC100-4DF2-4CDA-A226-233702DE98C2}">
      <dgm:prSet/>
      <dgm:spPr/>
      <dgm:t>
        <a:bodyPr/>
        <a:lstStyle/>
        <a:p>
          <a:endParaRPr lang="en-US" b="1"/>
        </a:p>
      </dgm:t>
    </dgm:pt>
    <dgm:pt modelId="{9C2D572E-C5AC-445B-8E87-030CDFB781A8}" type="sibTrans" cxnId="{D30EC100-4DF2-4CDA-A226-233702DE98C2}">
      <dgm:prSet/>
      <dgm:spPr/>
      <dgm:t>
        <a:bodyPr/>
        <a:lstStyle/>
        <a:p>
          <a:endParaRPr lang="en-US" b="1" dirty="0"/>
        </a:p>
      </dgm:t>
    </dgm:pt>
    <dgm:pt modelId="{85EA0E1B-1F19-4662-B305-9099DEDA226D}">
      <dgm:prSet phldrT="[Text]"/>
      <dgm:spPr/>
      <dgm:t>
        <a:bodyPr/>
        <a:lstStyle/>
        <a:p>
          <a:r>
            <a:rPr lang="en-US" b="1" dirty="0"/>
            <a:t>Fat</a:t>
          </a:r>
        </a:p>
      </dgm:t>
    </dgm:pt>
    <dgm:pt modelId="{CB870514-DFB6-4994-887B-2F0F47724450}" type="parTrans" cxnId="{83EADC4C-ACC0-4362-9ECD-08EC96FCD085}">
      <dgm:prSet/>
      <dgm:spPr/>
      <dgm:t>
        <a:bodyPr/>
        <a:lstStyle/>
        <a:p>
          <a:endParaRPr lang="en-US" b="1"/>
        </a:p>
      </dgm:t>
    </dgm:pt>
    <dgm:pt modelId="{F665BC5D-2C9A-4127-BC97-A35CBEAD14DD}" type="sibTrans" cxnId="{83EADC4C-ACC0-4362-9ECD-08EC96FCD085}">
      <dgm:prSet/>
      <dgm:spPr/>
      <dgm:t>
        <a:bodyPr/>
        <a:lstStyle/>
        <a:p>
          <a:endParaRPr lang="en-US" b="1" dirty="0"/>
        </a:p>
      </dgm:t>
    </dgm:pt>
    <dgm:pt modelId="{41EB1EB1-7707-4D31-8F30-7A0E1BC8B035}" type="pres">
      <dgm:prSet presAssocID="{0234701F-C715-4275-B0A9-1FA6161A74A5}" presName="composite" presStyleCnt="0">
        <dgm:presLayoutVars>
          <dgm:chMax val="3"/>
          <dgm:animLvl val="lvl"/>
          <dgm:resizeHandles val="exact"/>
        </dgm:presLayoutVars>
      </dgm:prSet>
      <dgm:spPr/>
    </dgm:pt>
    <dgm:pt modelId="{D0ADFB48-0C30-4F07-9DA6-43A8ABB6ACC2}" type="pres">
      <dgm:prSet presAssocID="{9081FAE5-63F0-4A30-84D6-970B21D4007F}" presName="gear1" presStyleLbl="node1" presStyleIdx="0" presStyleCnt="3">
        <dgm:presLayoutVars>
          <dgm:chMax val="1"/>
          <dgm:bulletEnabled val="1"/>
        </dgm:presLayoutVars>
      </dgm:prSet>
      <dgm:spPr/>
    </dgm:pt>
    <dgm:pt modelId="{91BB94EA-F0C2-4F97-8E50-B3D64DF40D70}" type="pres">
      <dgm:prSet presAssocID="{9081FAE5-63F0-4A30-84D6-970B21D4007F}" presName="gear1srcNode" presStyleLbl="node1" presStyleIdx="0" presStyleCnt="3"/>
      <dgm:spPr/>
    </dgm:pt>
    <dgm:pt modelId="{F4F51C2F-7301-4894-9DAB-A7D47E5C747E}" type="pres">
      <dgm:prSet presAssocID="{9081FAE5-63F0-4A30-84D6-970B21D4007F}" presName="gear1dstNode" presStyleLbl="node1" presStyleIdx="0" presStyleCnt="3"/>
      <dgm:spPr/>
    </dgm:pt>
    <dgm:pt modelId="{836AA040-1662-468A-A21D-7F80EE84E49F}" type="pres">
      <dgm:prSet presAssocID="{DD8D3AD5-8502-4597-864D-6F8BD09F3FA2}" presName="gear2" presStyleLbl="node1" presStyleIdx="1" presStyleCnt="3">
        <dgm:presLayoutVars>
          <dgm:chMax val="1"/>
          <dgm:bulletEnabled val="1"/>
        </dgm:presLayoutVars>
      </dgm:prSet>
      <dgm:spPr/>
    </dgm:pt>
    <dgm:pt modelId="{89FF844F-EADB-4687-AA42-13734B60443F}" type="pres">
      <dgm:prSet presAssocID="{DD8D3AD5-8502-4597-864D-6F8BD09F3FA2}" presName="gear2srcNode" presStyleLbl="node1" presStyleIdx="1" presStyleCnt="3"/>
      <dgm:spPr/>
    </dgm:pt>
    <dgm:pt modelId="{D89E2518-F0B7-4274-AC2A-05AD2A52E247}" type="pres">
      <dgm:prSet presAssocID="{DD8D3AD5-8502-4597-864D-6F8BD09F3FA2}" presName="gear2dstNode" presStyleLbl="node1" presStyleIdx="1" presStyleCnt="3"/>
      <dgm:spPr/>
    </dgm:pt>
    <dgm:pt modelId="{E94E3E7F-5E94-43C6-AD9C-678F47808715}" type="pres">
      <dgm:prSet presAssocID="{85EA0E1B-1F19-4662-B305-9099DEDA226D}" presName="gear3" presStyleLbl="node1" presStyleIdx="2" presStyleCnt="3"/>
      <dgm:spPr/>
    </dgm:pt>
    <dgm:pt modelId="{1523647B-A81B-49F9-A671-FB4AAC70CA6C}" type="pres">
      <dgm:prSet presAssocID="{85EA0E1B-1F19-4662-B305-9099DEDA226D}" presName="gear3tx" presStyleLbl="node1" presStyleIdx="2" presStyleCnt="3">
        <dgm:presLayoutVars>
          <dgm:chMax val="1"/>
          <dgm:bulletEnabled val="1"/>
        </dgm:presLayoutVars>
      </dgm:prSet>
      <dgm:spPr/>
    </dgm:pt>
    <dgm:pt modelId="{A6EABE88-9AEA-4A36-8657-E7B6C357E0EF}" type="pres">
      <dgm:prSet presAssocID="{85EA0E1B-1F19-4662-B305-9099DEDA226D}" presName="gear3srcNode" presStyleLbl="node1" presStyleIdx="2" presStyleCnt="3"/>
      <dgm:spPr/>
    </dgm:pt>
    <dgm:pt modelId="{079E7B12-ADD7-4DBD-8103-6D269DB4D161}" type="pres">
      <dgm:prSet presAssocID="{85EA0E1B-1F19-4662-B305-9099DEDA226D}" presName="gear3dstNode" presStyleLbl="node1" presStyleIdx="2" presStyleCnt="3"/>
      <dgm:spPr/>
    </dgm:pt>
    <dgm:pt modelId="{B112B97D-BE82-4F76-BC30-424CE9500E6E}" type="pres">
      <dgm:prSet presAssocID="{70489C90-C548-4114-8633-7DF45D69DBA3}" presName="connector1" presStyleLbl="sibTrans2D1" presStyleIdx="0" presStyleCnt="3"/>
      <dgm:spPr/>
    </dgm:pt>
    <dgm:pt modelId="{FA32756E-DAC1-429D-9FCC-57EA7F75A16B}" type="pres">
      <dgm:prSet presAssocID="{9C2D572E-C5AC-445B-8E87-030CDFB781A8}" presName="connector2" presStyleLbl="sibTrans2D1" presStyleIdx="1" presStyleCnt="3"/>
      <dgm:spPr/>
    </dgm:pt>
    <dgm:pt modelId="{D3109B9F-6C05-4758-88CD-B6F64AB3E330}" type="pres">
      <dgm:prSet presAssocID="{F665BC5D-2C9A-4127-BC97-A35CBEAD14DD}" presName="connector3" presStyleLbl="sibTrans2D1" presStyleIdx="2" presStyleCnt="3"/>
      <dgm:spPr/>
    </dgm:pt>
  </dgm:ptLst>
  <dgm:cxnLst>
    <dgm:cxn modelId="{D30EC100-4DF2-4CDA-A226-233702DE98C2}" srcId="{0234701F-C715-4275-B0A9-1FA6161A74A5}" destId="{DD8D3AD5-8502-4597-864D-6F8BD09F3FA2}" srcOrd="1" destOrd="0" parTransId="{227EC55E-7393-4A96-A049-C4A251886992}" sibTransId="{9C2D572E-C5AC-445B-8E87-030CDFB781A8}"/>
    <dgm:cxn modelId="{165B620E-1CA3-514C-B26A-C53E4C1F5E47}" type="presOf" srcId="{85EA0E1B-1F19-4662-B305-9099DEDA226D}" destId="{1523647B-A81B-49F9-A671-FB4AAC70CA6C}" srcOrd="1" destOrd="0" presId="urn:microsoft.com/office/officeart/2005/8/layout/gear1"/>
    <dgm:cxn modelId="{0BFCAA28-DB24-B447-B267-7E33731DF820}" type="presOf" srcId="{70489C90-C548-4114-8633-7DF45D69DBA3}" destId="{B112B97D-BE82-4F76-BC30-424CE9500E6E}" srcOrd="0" destOrd="0" presId="urn:microsoft.com/office/officeart/2005/8/layout/gear1"/>
    <dgm:cxn modelId="{B8FD2D30-28C0-DE41-8C2C-0AC35E69860D}" type="presOf" srcId="{0234701F-C715-4275-B0A9-1FA6161A74A5}" destId="{41EB1EB1-7707-4D31-8F30-7A0E1BC8B035}" srcOrd="0" destOrd="0" presId="urn:microsoft.com/office/officeart/2005/8/layout/gear1"/>
    <dgm:cxn modelId="{6D9AC936-C6EA-AE40-AB3E-A0DFD4EA96BA}" type="presOf" srcId="{DD8D3AD5-8502-4597-864D-6F8BD09F3FA2}" destId="{89FF844F-EADB-4687-AA42-13734B60443F}" srcOrd="1" destOrd="0" presId="urn:microsoft.com/office/officeart/2005/8/layout/gear1"/>
    <dgm:cxn modelId="{55F89242-9C35-5C4C-8EDB-A745D7BBFFE7}" type="presOf" srcId="{9C2D572E-C5AC-445B-8E87-030CDFB781A8}" destId="{FA32756E-DAC1-429D-9FCC-57EA7F75A16B}" srcOrd="0" destOrd="0" presId="urn:microsoft.com/office/officeart/2005/8/layout/gear1"/>
    <dgm:cxn modelId="{D1F4A746-BCE2-6249-B614-140350E2FC1C}" type="presOf" srcId="{9081FAE5-63F0-4A30-84D6-970B21D4007F}" destId="{91BB94EA-F0C2-4F97-8E50-B3D64DF40D70}" srcOrd="1" destOrd="0" presId="urn:microsoft.com/office/officeart/2005/8/layout/gear1"/>
    <dgm:cxn modelId="{6B80F64B-216D-2D40-9734-D822CC93473B}" type="presOf" srcId="{85EA0E1B-1F19-4662-B305-9099DEDA226D}" destId="{E94E3E7F-5E94-43C6-AD9C-678F47808715}" srcOrd="0" destOrd="0" presId="urn:microsoft.com/office/officeart/2005/8/layout/gear1"/>
    <dgm:cxn modelId="{83EADC4C-ACC0-4362-9ECD-08EC96FCD085}" srcId="{0234701F-C715-4275-B0A9-1FA6161A74A5}" destId="{85EA0E1B-1F19-4662-B305-9099DEDA226D}" srcOrd="2" destOrd="0" parTransId="{CB870514-DFB6-4994-887B-2F0F47724450}" sibTransId="{F665BC5D-2C9A-4127-BC97-A35CBEAD14DD}"/>
    <dgm:cxn modelId="{8EB07F6E-62FC-D04F-B483-F9F0C278E31F}" type="presOf" srcId="{DD8D3AD5-8502-4597-864D-6F8BD09F3FA2}" destId="{D89E2518-F0B7-4274-AC2A-05AD2A52E247}" srcOrd="2" destOrd="0" presId="urn:microsoft.com/office/officeart/2005/8/layout/gear1"/>
    <dgm:cxn modelId="{C1214D6F-0B84-8044-9FCA-13FEA97D4A00}" type="presOf" srcId="{85EA0E1B-1F19-4662-B305-9099DEDA226D}" destId="{079E7B12-ADD7-4DBD-8103-6D269DB4D161}" srcOrd="3" destOrd="0" presId="urn:microsoft.com/office/officeart/2005/8/layout/gear1"/>
    <dgm:cxn modelId="{1B3D0177-C62C-594E-9E54-01B1BB606C99}" type="presOf" srcId="{9081FAE5-63F0-4A30-84D6-970B21D4007F}" destId="{D0ADFB48-0C30-4F07-9DA6-43A8ABB6ACC2}" srcOrd="0" destOrd="0" presId="urn:microsoft.com/office/officeart/2005/8/layout/gear1"/>
    <dgm:cxn modelId="{F6CBDA87-5D0C-8942-8C4A-D677C09B117A}" type="presOf" srcId="{85EA0E1B-1F19-4662-B305-9099DEDA226D}" destId="{A6EABE88-9AEA-4A36-8657-E7B6C357E0EF}" srcOrd="2" destOrd="0" presId="urn:microsoft.com/office/officeart/2005/8/layout/gear1"/>
    <dgm:cxn modelId="{AAFAFDA0-30C7-47FE-8E09-C4D7E6A38E50}" srcId="{0234701F-C715-4275-B0A9-1FA6161A74A5}" destId="{9081FAE5-63F0-4A30-84D6-970B21D4007F}" srcOrd="0" destOrd="0" parTransId="{21F18B11-26EA-46F0-8217-0401515805B7}" sibTransId="{70489C90-C548-4114-8633-7DF45D69DBA3}"/>
    <dgm:cxn modelId="{150287D0-CDE5-5C44-808F-B99E7846469A}" type="presOf" srcId="{DD8D3AD5-8502-4597-864D-6F8BD09F3FA2}" destId="{836AA040-1662-468A-A21D-7F80EE84E49F}" srcOrd="0" destOrd="0" presId="urn:microsoft.com/office/officeart/2005/8/layout/gear1"/>
    <dgm:cxn modelId="{0E7F04DC-30C6-FC42-9CF6-D7C0372F0FF1}" type="presOf" srcId="{9081FAE5-63F0-4A30-84D6-970B21D4007F}" destId="{F4F51C2F-7301-4894-9DAB-A7D47E5C747E}" srcOrd="2" destOrd="0" presId="urn:microsoft.com/office/officeart/2005/8/layout/gear1"/>
    <dgm:cxn modelId="{8D279EE8-03E5-9042-94D3-092978EFE936}" type="presOf" srcId="{F665BC5D-2C9A-4127-BC97-A35CBEAD14DD}" destId="{D3109B9F-6C05-4758-88CD-B6F64AB3E330}" srcOrd="0" destOrd="0" presId="urn:microsoft.com/office/officeart/2005/8/layout/gear1"/>
    <dgm:cxn modelId="{D327856C-4808-BB45-81F4-1134CEC62324}" type="presParOf" srcId="{41EB1EB1-7707-4D31-8F30-7A0E1BC8B035}" destId="{D0ADFB48-0C30-4F07-9DA6-43A8ABB6ACC2}" srcOrd="0" destOrd="0" presId="urn:microsoft.com/office/officeart/2005/8/layout/gear1"/>
    <dgm:cxn modelId="{05524B3E-5482-784E-9042-4AB657F4803A}" type="presParOf" srcId="{41EB1EB1-7707-4D31-8F30-7A0E1BC8B035}" destId="{91BB94EA-F0C2-4F97-8E50-B3D64DF40D70}" srcOrd="1" destOrd="0" presId="urn:microsoft.com/office/officeart/2005/8/layout/gear1"/>
    <dgm:cxn modelId="{DA0223FD-2957-3546-8E1C-96F17EDC8871}" type="presParOf" srcId="{41EB1EB1-7707-4D31-8F30-7A0E1BC8B035}" destId="{F4F51C2F-7301-4894-9DAB-A7D47E5C747E}" srcOrd="2" destOrd="0" presId="urn:microsoft.com/office/officeart/2005/8/layout/gear1"/>
    <dgm:cxn modelId="{7B0815C0-C72F-1040-94C1-7089BB0604F0}" type="presParOf" srcId="{41EB1EB1-7707-4D31-8F30-7A0E1BC8B035}" destId="{836AA040-1662-468A-A21D-7F80EE84E49F}" srcOrd="3" destOrd="0" presId="urn:microsoft.com/office/officeart/2005/8/layout/gear1"/>
    <dgm:cxn modelId="{8FCF837E-69F1-0745-999A-6882EF552B3B}" type="presParOf" srcId="{41EB1EB1-7707-4D31-8F30-7A0E1BC8B035}" destId="{89FF844F-EADB-4687-AA42-13734B60443F}" srcOrd="4" destOrd="0" presId="urn:microsoft.com/office/officeart/2005/8/layout/gear1"/>
    <dgm:cxn modelId="{50B23E60-B1F4-C44F-8847-7D8F5B5CBAC9}" type="presParOf" srcId="{41EB1EB1-7707-4D31-8F30-7A0E1BC8B035}" destId="{D89E2518-F0B7-4274-AC2A-05AD2A52E247}" srcOrd="5" destOrd="0" presId="urn:microsoft.com/office/officeart/2005/8/layout/gear1"/>
    <dgm:cxn modelId="{73762FDE-300E-C94B-AFEC-F1F5BCAF2FDA}" type="presParOf" srcId="{41EB1EB1-7707-4D31-8F30-7A0E1BC8B035}" destId="{E94E3E7F-5E94-43C6-AD9C-678F47808715}" srcOrd="6" destOrd="0" presId="urn:microsoft.com/office/officeart/2005/8/layout/gear1"/>
    <dgm:cxn modelId="{6661DF30-ECE9-7544-A915-8EF480AC258C}" type="presParOf" srcId="{41EB1EB1-7707-4D31-8F30-7A0E1BC8B035}" destId="{1523647B-A81B-49F9-A671-FB4AAC70CA6C}" srcOrd="7" destOrd="0" presId="urn:microsoft.com/office/officeart/2005/8/layout/gear1"/>
    <dgm:cxn modelId="{A7B88682-3F06-974C-BF81-D3545F1A8221}" type="presParOf" srcId="{41EB1EB1-7707-4D31-8F30-7A0E1BC8B035}" destId="{A6EABE88-9AEA-4A36-8657-E7B6C357E0EF}" srcOrd="8" destOrd="0" presId="urn:microsoft.com/office/officeart/2005/8/layout/gear1"/>
    <dgm:cxn modelId="{27D79FBE-8495-FB46-8395-C0BA5D800812}" type="presParOf" srcId="{41EB1EB1-7707-4D31-8F30-7A0E1BC8B035}" destId="{079E7B12-ADD7-4DBD-8103-6D269DB4D161}" srcOrd="9" destOrd="0" presId="urn:microsoft.com/office/officeart/2005/8/layout/gear1"/>
    <dgm:cxn modelId="{1B3D0A14-962A-0940-A337-77C1E5BA5AA1}" type="presParOf" srcId="{41EB1EB1-7707-4D31-8F30-7A0E1BC8B035}" destId="{B112B97D-BE82-4F76-BC30-424CE9500E6E}" srcOrd="10" destOrd="0" presId="urn:microsoft.com/office/officeart/2005/8/layout/gear1"/>
    <dgm:cxn modelId="{921CCFB4-4B0E-3E46-8EAC-58A6C200041D}" type="presParOf" srcId="{41EB1EB1-7707-4D31-8F30-7A0E1BC8B035}" destId="{FA32756E-DAC1-429D-9FCC-57EA7F75A16B}" srcOrd="11" destOrd="0" presId="urn:microsoft.com/office/officeart/2005/8/layout/gear1"/>
    <dgm:cxn modelId="{2D074E26-08CD-3149-B33F-A5D195B353BA}" type="presParOf" srcId="{41EB1EB1-7707-4D31-8F30-7A0E1BC8B035}" destId="{D3109B9F-6C05-4758-88CD-B6F64AB3E330}" srcOrd="12" destOrd="0" presId="urn:microsoft.com/office/officeart/2005/8/layout/gear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C979B-DF2B-415A-8E88-13DED3D927CE}">
      <dsp:nvSpPr>
        <dsp:cNvPr id="0" name=""/>
        <dsp:cNvSpPr/>
      </dsp:nvSpPr>
      <dsp:spPr>
        <a:xfrm rot="5400000">
          <a:off x="1578484" y="-298036"/>
          <a:ext cx="759273" cy="1364109"/>
        </a:xfrm>
        <a:prstGeom prst="chevron">
          <a:avLst/>
        </a:prstGeom>
        <a:solidFill>
          <a:schemeClr val="accent3">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4382"/>
        <a:ext cx="1364109" cy="759273"/>
      </dsp:txXfrm>
    </dsp:sp>
    <dsp:sp modelId="{B8DE3BB6-F82A-4082-B905-2AF570F8E370}">
      <dsp:nvSpPr>
        <dsp:cNvPr id="0" name=""/>
        <dsp:cNvSpPr/>
      </dsp:nvSpPr>
      <dsp:spPr>
        <a:xfrm rot="5400000">
          <a:off x="4657583" y="-1549387"/>
          <a:ext cx="493527" cy="3601064"/>
        </a:xfrm>
        <a:prstGeom prst="round2Same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DIET</a:t>
          </a:r>
        </a:p>
      </dsp:txBody>
      <dsp:txXfrm rot="-5400000">
        <a:off x="3103815" y="28473"/>
        <a:ext cx="3576972" cy="445343"/>
      </dsp:txXfrm>
    </dsp:sp>
    <dsp:sp modelId="{BD4E8F31-86E1-4ADC-B5DB-CF8C454EE9E3}">
      <dsp:nvSpPr>
        <dsp:cNvPr id="0" name=""/>
        <dsp:cNvSpPr/>
      </dsp:nvSpPr>
      <dsp:spPr>
        <a:xfrm rot="5400000">
          <a:off x="1578484" y="361155"/>
          <a:ext cx="759273" cy="1364109"/>
        </a:xfrm>
        <a:prstGeom prst="chevron">
          <a:avLst/>
        </a:prstGeom>
        <a:solidFill>
          <a:schemeClr val="accent3">
            <a:hueOff val="2250053"/>
            <a:satOff val="-3376"/>
            <a:lumOff val="-549"/>
            <a:alphaOff val="0"/>
          </a:schemeClr>
        </a:solidFill>
        <a:ln w="25400" cap="flat" cmpd="sng" algn="ctr">
          <a:solidFill>
            <a:schemeClr val="accent3">
              <a:hueOff val="2250053"/>
              <a:satOff val="-3376"/>
              <a:lumOff val="-54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663573"/>
        <a:ext cx="1364109" cy="759273"/>
      </dsp:txXfrm>
    </dsp:sp>
    <dsp:sp modelId="{22CFF94E-A866-489B-AEAD-0600F74DB369}">
      <dsp:nvSpPr>
        <dsp:cNvPr id="0" name=""/>
        <dsp:cNvSpPr/>
      </dsp:nvSpPr>
      <dsp:spPr>
        <a:xfrm rot="5400000">
          <a:off x="4657583" y="-890194"/>
          <a:ext cx="493527" cy="3601064"/>
        </a:xfrm>
        <a:prstGeom prst="round2SameRect">
          <a:avLst/>
        </a:prstGeom>
        <a:solidFill>
          <a:schemeClr val="lt1">
            <a:alpha val="90000"/>
            <a:hueOff val="0"/>
            <a:satOff val="0"/>
            <a:lumOff val="0"/>
            <a:alphaOff val="0"/>
          </a:schemeClr>
        </a:solidFill>
        <a:ln w="25400" cap="flat" cmpd="sng" algn="ctr">
          <a:solidFill>
            <a:schemeClr val="accent3">
              <a:hueOff val="2250053"/>
              <a:satOff val="-3376"/>
              <a:lumOff val="-54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DIGESTION</a:t>
          </a:r>
        </a:p>
      </dsp:txBody>
      <dsp:txXfrm rot="-5400000">
        <a:off x="3103815" y="687666"/>
        <a:ext cx="3576972" cy="445343"/>
      </dsp:txXfrm>
    </dsp:sp>
    <dsp:sp modelId="{4E9B8B11-11FC-4E27-935D-7F17B15F798E}">
      <dsp:nvSpPr>
        <dsp:cNvPr id="0" name=""/>
        <dsp:cNvSpPr/>
      </dsp:nvSpPr>
      <dsp:spPr>
        <a:xfrm rot="5400000">
          <a:off x="1578484" y="1020348"/>
          <a:ext cx="759273" cy="1364109"/>
        </a:xfrm>
        <a:prstGeom prst="chevron">
          <a:avLst/>
        </a:prstGeom>
        <a:solidFill>
          <a:schemeClr val="accent3">
            <a:hueOff val="4500106"/>
            <a:satOff val="-6752"/>
            <a:lumOff val="-1098"/>
            <a:alphaOff val="0"/>
          </a:schemeClr>
        </a:solidFill>
        <a:ln w="25400" cap="flat" cmpd="sng" algn="ctr">
          <a:solidFill>
            <a:schemeClr val="accent3">
              <a:hueOff val="4500106"/>
              <a:satOff val="-6752"/>
              <a:lumOff val="-109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1322766"/>
        <a:ext cx="1364109" cy="759273"/>
      </dsp:txXfrm>
    </dsp:sp>
    <dsp:sp modelId="{3006445B-2F18-4C0A-BA8C-0649E4AC01BB}">
      <dsp:nvSpPr>
        <dsp:cNvPr id="0" name=""/>
        <dsp:cNvSpPr/>
      </dsp:nvSpPr>
      <dsp:spPr>
        <a:xfrm rot="5400000">
          <a:off x="4657583" y="-231001"/>
          <a:ext cx="493527" cy="3601064"/>
        </a:xfrm>
        <a:prstGeom prst="round2SameRect">
          <a:avLst/>
        </a:prstGeom>
        <a:solidFill>
          <a:schemeClr val="lt1">
            <a:alpha val="90000"/>
            <a:hueOff val="0"/>
            <a:satOff val="0"/>
            <a:lumOff val="0"/>
            <a:alphaOff val="0"/>
          </a:schemeClr>
        </a:solidFill>
        <a:ln w="25400" cap="flat" cmpd="sng" algn="ctr">
          <a:solidFill>
            <a:schemeClr val="accent3">
              <a:hueOff val="4500106"/>
              <a:satOff val="-6752"/>
              <a:lumOff val="-109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ABSORPTION</a:t>
          </a:r>
        </a:p>
      </dsp:txBody>
      <dsp:txXfrm rot="-5400000">
        <a:off x="3103815" y="1346859"/>
        <a:ext cx="3576972" cy="445343"/>
      </dsp:txXfrm>
    </dsp:sp>
    <dsp:sp modelId="{10B916D4-4B2E-4043-8215-8ABAD68E041F}">
      <dsp:nvSpPr>
        <dsp:cNvPr id="0" name=""/>
        <dsp:cNvSpPr/>
      </dsp:nvSpPr>
      <dsp:spPr>
        <a:xfrm rot="5400000">
          <a:off x="1578484" y="1679541"/>
          <a:ext cx="759273" cy="1364109"/>
        </a:xfrm>
        <a:prstGeom prst="chevron">
          <a:avLst/>
        </a:prstGeom>
        <a:solidFill>
          <a:schemeClr val="accent3">
            <a:hueOff val="6750158"/>
            <a:satOff val="-10128"/>
            <a:lumOff val="-1647"/>
            <a:alphaOff val="0"/>
          </a:schemeClr>
        </a:solidFill>
        <a:ln w="25400" cap="flat" cmpd="sng" algn="ctr">
          <a:solidFill>
            <a:schemeClr val="accent3">
              <a:hueOff val="6750158"/>
              <a:satOff val="-10128"/>
              <a:lumOff val="-164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1981959"/>
        <a:ext cx="1364109" cy="759273"/>
      </dsp:txXfrm>
    </dsp:sp>
    <dsp:sp modelId="{1B4F5412-CA70-4E64-8F72-7E29EAE699BA}">
      <dsp:nvSpPr>
        <dsp:cNvPr id="0" name=""/>
        <dsp:cNvSpPr/>
      </dsp:nvSpPr>
      <dsp:spPr>
        <a:xfrm rot="5400000">
          <a:off x="4657583" y="428191"/>
          <a:ext cx="493527" cy="3601064"/>
        </a:xfrm>
        <a:prstGeom prst="round2SameRect">
          <a:avLst/>
        </a:prstGeom>
        <a:solidFill>
          <a:schemeClr val="lt1">
            <a:alpha val="90000"/>
            <a:hueOff val="0"/>
            <a:satOff val="0"/>
            <a:lumOff val="0"/>
            <a:alphaOff val="0"/>
          </a:schemeClr>
        </a:solidFill>
        <a:ln w="25400" cap="flat" cmpd="sng" algn="ctr">
          <a:solidFill>
            <a:schemeClr val="accent3">
              <a:hueOff val="6750158"/>
              <a:satOff val="-10128"/>
              <a:lumOff val="-164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CIRCULATION</a:t>
          </a:r>
        </a:p>
      </dsp:txBody>
      <dsp:txXfrm rot="-5400000">
        <a:off x="3103815" y="2006051"/>
        <a:ext cx="3576972" cy="445343"/>
      </dsp:txXfrm>
    </dsp:sp>
    <dsp:sp modelId="{4ED2C1E6-4D8C-4CDF-AB8B-B8F5CF0B94C8}">
      <dsp:nvSpPr>
        <dsp:cNvPr id="0" name=""/>
        <dsp:cNvSpPr/>
      </dsp:nvSpPr>
      <dsp:spPr>
        <a:xfrm rot="5400000">
          <a:off x="1578484" y="2338734"/>
          <a:ext cx="759273" cy="1364109"/>
        </a:xfrm>
        <a:prstGeom prst="chevron">
          <a:avLst/>
        </a:prstGeom>
        <a:solidFill>
          <a:schemeClr val="accent3">
            <a:hueOff val="9000211"/>
            <a:satOff val="-13504"/>
            <a:lumOff val="-2196"/>
            <a:alphaOff val="0"/>
          </a:schemeClr>
        </a:solidFill>
        <a:ln w="25400" cap="flat" cmpd="sng" algn="ctr">
          <a:solidFill>
            <a:schemeClr val="accent3">
              <a:hueOff val="9000211"/>
              <a:satOff val="-13504"/>
              <a:lumOff val="-219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2641152"/>
        <a:ext cx="1364109" cy="759273"/>
      </dsp:txXfrm>
    </dsp:sp>
    <dsp:sp modelId="{44736F12-441A-4A02-A367-4EE64C7980C9}">
      <dsp:nvSpPr>
        <dsp:cNvPr id="0" name=""/>
        <dsp:cNvSpPr/>
      </dsp:nvSpPr>
      <dsp:spPr>
        <a:xfrm rot="5400000">
          <a:off x="4657583" y="1087383"/>
          <a:ext cx="493527" cy="3601064"/>
        </a:xfrm>
        <a:prstGeom prst="round2SameRect">
          <a:avLst/>
        </a:prstGeom>
        <a:solidFill>
          <a:schemeClr val="lt1">
            <a:alpha val="90000"/>
            <a:hueOff val="0"/>
            <a:satOff val="0"/>
            <a:lumOff val="0"/>
            <a:alphaOff val="0"/>
          </a:schemeClr>
        </a:solidFill>
        <a:ln w="25400" cap="flat" cmpd="sng" algn="ctr">
          <a:solidFill>
            <a:schemeClr val="accent3">
              <a:hueOff val="9000211"/>
              <a:satOff val="-13504"/>
              <a:lumOff val="-219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ASSIMILATION</a:t>
          </a:r>
        </a:p>
      </dsp:txBody>
      <dsp:txXfrm rot="-5400000">
        <a:off x="3103815" y="2665243"/>
        <a:ext cx="3576972" cy="445343"/>
      </dsp:txXfrm>
    </dsp:sp>
    <dsp:sp modelId="{A37072BF-93EF-41DB-A466-A51AC463B8C5}">
      <dsp:nvSpPr>
        <dsp:cNvPr id="0" name=""/>
        <dsp:cNvSpPr/>
      </dsp:nvSpPr>
      <dsp:spPr>
        <a:xfrm rot="5400000">
          <a:off x="1578484" y="2997927"/>
          <a:ext cx="759273" cy="1364109"/>
        </a:xfrm>
        <a:prstGeom prst="chevron">
          <a:avLst/>
        </a:prstGeom>
        <a:solidFill>
          <a:schemeClr val="accent3">
            <a:hueOff val="11250264"/>
            <a:satOff val="-16880"/>
            <a:lumOff val="-2745"/>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1955800">
            <a:lnSpc>
              <a:spcPct val="90000"/>
            </a:lnSpc>
            <a:spcBef>
              <a:spcPct val="0"/>
            </a:spcBef>
            <a:spcAft>
              <a:spcPct val="35000"/>
            </a:spcAft>
            <a:buNone/>
          </a:pPr>
          <a:endParaRPr lang="en-US" sz="4400" b="0" kern="1200" dirty="0">
            <a:solidFill>
              <a:schemeClr val="tx1">
                <a:lumMod val="85000"/>
                <a:lumOff val="15000"/>
              </a:schemeClr>
            </a:solidFill>
            <a:latin typeface="Arial" panose="020B0604020202020204" pitchFamily="34" charset="0"/>
            <a:cs typeface="Arial" panose="020B0604020202020204" pitchFamily="34" charset="0"/>
          </a:endParaRPr>
        </a:p>
      </dsp:txBody>
      <dsp:txXfrm rot="-5400000">
        <a:off x="1276066" y="3300345"/>
        <a:ext cx="1364109" cy="759273"/>
      </dsp:txXfrm>
    </dsp:sp>
    <dsp:sp modelId="{1955DB7D-A663-4B0E-8704-B43A33F1A1A9}">
      <dsp:nvSpPr>
        <dsp:cNvPr id="0" name=""/>
        <dsp:cNvSpPr/>
      </dsp:nvSpPr>
      <dsp:spPr>
        <a:xfrm rot="5400000">
          <a:off x="4657583" y="1746576"/>
          <a:ext cx="493527" cy="3601064"/>
        </a:xfrm>
        <a:prstGeom prst="round2SameRect">
          <a:avLst/>
        </a:prstGeom>
        <a:solidFill>
          <a:schemeClr val="lt1">
            <a:alpha val="90000"/>
            <a:hueOff val="0"/>
            <a:satOff val="0"/>
            <a:lumOff val="0"/>
            <a:alphaOff val="0"/>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en-US" sz="3200" b="0" kern="1200" dirty="0">
              <a:solidFill>
                <a:schemeClr val="tx1">
                  <a:lumMod val="85000"/>
                  <a:lumOff val="15000"/>
                </a:schemeClr>
              </a:solidFill>
              <a:latin typeface="Arial" panose="020B0604020202020204" pitchFamily="34" charset="0"/>
              <a:cs typeface="Arial" panose="020B0604020202020204" pitchFamily="34" charset="0"/>
            </a:rPr>
            <a:t>ELIMINATION</a:t>
          </a:r>
        </a:p>
      </dsp:txBody>
      <dsp:txXfrm rot="-5400000">
        <a:off x="3103815" y="3324436"/>
        <a:ext cx="3576972" cy="4453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DFB48-0C30-4F07-9DA6-43A8ABB6ACC2}">
      <dsp:nvSpPr>
        <dsp:cNvPr id="0" name=""/>
        <dsp:cNvSpPr/>
      </dsp:nvSpPr>
      <dsp:spPr>
        <a:xfrm>
          <a:off x="1351279" y="754379"/>
          <a:ext cx="922020" cy="922020"/>
        </a:xfrm>
        <a:prstGeom prst="gear9">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b="1" kern="1200" dirty="0"/>
            <a:t>Protein</a:t>
          </a:r>
        </a:p>
      </dsp:txBody>
      <dsp:txXfrm>
        <a:off x="1536646" y="970358"/>
        <a:ext cx="551286" cy="473937"/>
      </dsp:txXfrm>
    </dsp:sp>
    <dsp:sp modelId="{836AA040-1662-468A-A21D-7F80EE84E49F}">
      <dsp:nvSpPr>
        <dsp:cNvPr id="0" name=""/>
        <dsp:cNvSpPr/>
      </dsp:nvSpPr>
      <dsp:spPr>
        <a:xfrm>
          <a:off x="814831" y="536448"/>
          <a:ext cx="670560" cy="670560"/>
        </a:xfrm>
        <a:prstGeom prst="gear6">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b="1" kern="1200" dirty="0"/>
            <a:t>Carbs</a:t>
          </a:r>
        </a:p>
      </dsp:txBody>
      <dsp:txXfrm>
        <a:off x="983646" y="706284"/>
        <a:ext cx="332930" cy="330888"/>
      </dsp:txXfrm>
    </dsp:sp>
    <dsp:sp modelId="{E94E3E7F-5E94-43C6-AD9C-678F47808715}">
      <dsp:nvSpPr>
        <dsp:cNvPr id="0" name=""/>
        <dsp:cNvSpPr/>
      </dsp:nvSpPr>
      <dsp:spPr>
        <a:xfrm rot="20700000">
          <a:off x="1190413" y="73830"/>
          <a:ext cx="657011" cy="657011"/>
        </a:xfrm>
        <a:prstGeom prst="gear6">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b="1" kern="1200" dirty="0"/>
            <a:t>Fat</a:t>
          </a:r>
        </a:p>
      </dsp:txBody>
      <dsp:txXfrm rot="-20700000">
        <a:off x="1334515" y="217931"/>
        <a:ext cx="368808" cy="368808"/>
      </dsp:txXfrm>
    </dsp:sp>
    <dsp:sp modelId="{B112B97D-BE82-4F76-BC30-424CE9500E6E}">
      <dsp:nvSpPr>
        <dsp:cNvPr id="0" name=""/>
        <dsp:cNvSpPr/>
      </dsp:nvSpPr>
      <dsp:spPr>
        <a:xfrm>
          <a:off x="1255812" y="628594"/>
          <a:ext cx="1180185" cy="1180185"/>
        </a:xfrm>
        <a:prstGeom prst="circularArrow">
          <a:avLst>
            <a:gd name="adj1" fmla="val 4687"/>
            <a:gd name="adj2" fmla="val 299029"/>
            <a:gd name="adj3" fmla="val 2391920"/>
            <a:gd name="adj4" fmla="val 16161110"/>
            <a:gd name="adj5" fmla="val 5469"/>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A32756E-DAC1-429D-9FCC-57EA7F75A16B}">
      <dsp:nvSpPr>
        <dsp:cNvPr id="0" name=""/>
        <dsp:cNvSpPr/>
      </dsp:nvSpPr>
      <dsp:spPr>
        <a:xfrm>
          <a:off x="696076" y="398884"/>
          <a:ext cx="857478" cy="857478"/>
        </a:xfrm>
        <a:prstGeom prst="leftCircularArrow">
          <a:avLst>
            <a:gd name="adj1" fmla="val 6452"/>
            <a:gd name="adj2" fmla="val 429999"/>
            <a:gd name="adj3" fmla="val 10489124"/>
            <a:gd name="adj4" fmla="val 14837806"/>
            <a:gd name="adj5" fmla="val 7527"/>
          </a:avLst>
        </a:prstGeom>
        <a:solidFill>
          <a:schemeClr val="accent2">
            <a:hueOff val="2340759"/>
            <a:satOff val="-2919"/>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3109B9F-6C05-4758-88CD-B6F64AB3E330}">
      <dsp:nvSpPr>
        <dsp:cNvPr id="0" name=""/>
        <dsp:cNvSpPr/>
      </dsp:nvSpPr>
      <dsp:spPr>
        <a:xfrm>
          <a:off x="1038439" y="-59274"/>
          <a:ext cx="924534" cy="924534"/>
        </a:xfrm>
        <a:prstGeom prst="circularArrow">
          <a:avLst>
            <a:gd name="adj1" fmla="val 5984"/>
            <a:gd name="adj2" fmla="val 394124"/>
            <a:gd name="adj3" fmla="val 13313824"/>
            <a:gd name="adj4" fmla="val 10508221"/>
            <a:gd name="adj5" fmla="val 6981"/>
          </a:avLst>
        </a:prstGeom>
        <a:solidFill>
          <a:schemeClr val="accent2">
            <a:hueOff val="4681519"/>
            <a:satOff val="-5839"/>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1AD312-D3C6-4F91-A8C0-6E0F81274327}"/>
              </a:ext>
            </a:extLst>
          </p:cNvPr>
          <p:cNvSpPr>
            <a:spLocks noGrp="1"/>
          </p:cNvSpPr>
          <p:nvPr>
            <p:ph type="hdr" sz="quarter"/>
          </p:nvPr>
        </p:nvSpPr>
        <p:spPr>
          <a:xfrm>
            <a:off x="0" y="0"/>
            <a:ext cx="3038475" cy="46513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16C930E4-4213-4A80-80A9-987E1FCFF786}"/>
              </a:ext>
            </a:extLst>
          </p:cNvPr>
          <p:cNvSpPr>
            <a:spLocks noGrp="1"/>
          </p:cNvSpPr>
          <p:nvPr>
            <p:ph type="dt" sz="quarter" idx="1"/>
          </p:nvPr>
        </p:nvSpPr>
        <p:spPr>
          <a:xfrm>
            <a:off x="3970338" y="0"/>
            <a:ext cx="3038475" cy="46513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7DDAE116-4112-4285-9746-6A8CEEB4B295}" type="datetime1">
              <a:rPr lang="en-US" altLang="en-US"/>
              <a:pPr>
                <a:defRPr/>
              </a:pPr>
              <a:t>3/5/2020</a:t>
            </a:fld>
            <a:endParaRPr lang="en-US" altLang="en-US"/>
          </a:p>
        </p:txBody>
      </p:sp>
      <p:sp>
        <p:nvSpPr>
          <p:cNvPr id="4" name="Footer Placeholder 3">
            <a:extLst>
              <a:ext uri="{FF2B5EF4-FFF2-40B4-BE49-F238E27FC236}">
                <a16:creationId xmlns:a16="http://schemas.microsoft.com/office/drawing/2014/main" id="{E6F0FC94-8CA9-45A2-AA40-5D233E428574}"/>
              </a:ext>
            </a:extLst>
          </p:cNvPr>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5" name="Slide Number Placeholder 4">
            <a:extLst>
              <a:ext uri="{FF2B5EF4-FFF2-40B4-BE49-F238E27FC236}">
                <a16:creationId xmlns:a16="http://schemas.microsoft.com/office/drawing/2014/main" id="{6FC53D0A-FE46-4577-B91F-60EE3F36AB15}"/>
              </a:ext>
            </a:extLst>
          </p:cNvPr>
          <p:cNvSpPr>
            <a:spLocks noGrp="1"/>
          </p:cNvSpPr>
          <p:nvPr>
            <p:ph type="sldNum" sz="quarter" idx="3"/>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7F5CBF87-4F6F-47E0-9D59-C926680ED1E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D82EB0F-F488-49BF-9BE8-6ADD1DAD6F64}"/>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3" name="Date Placeholder 2">
            <a:extLst>
              <a:ext uri="{FF2B5EF4-FFF2-40B4-BE49-F238E27FC236}">
                <a16:creationId xmlns:a16="http://schemas.microsoft.com/office/drawing/2014/main" id="{32002978-C8C0-4607-B611-E2346AA936F7}"/>
              </a:ext>
            </a:extLst>
          </p:cNvPr>
          <p:cNvSpPr>
            <a:spLocks noGrp="1"/>
          </p:cNvSpPr>
          <p:nvPr>
            <p:ph type="dt" idx="1"/>
          </p:nvPr>
        </p:nvSpPr>
        <p:spPr>
          <a:xfrm>
            <a:off x="3970338" y="0"/>
            <a:ext cx="3038475" cy="465138"/>
          </a:xfrm>
          <a:prstGeom prst="rect">
            <a:avLst/>
          </a:prstGeom>
        </p:spPr>
        <p:txBody>
          <a:bodyPr vert="horz" wrap="square" lIns="93177" tIns="46589" rIns="93177" bIns="46589" numCol="1" anchor="t"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4E4E068D-4DF3-43A4-8BBD-7CB755152F07}" type="datetime1">
              <a:rPr lang="en-US" altLang="en-US"/>
              <a:pPr>
                <a:defRPr/>
              </a:pPr>
              <a:t>3/5/2020</a:t>
            </a:fld>
            <a:endParaRPr lang="en-US" altLang="en-US"/>
          </a:p>
        </p:txBody>
      </p:sp>
      <p:sp>
        <p:nvSpPr>
          <p:cNvPr id="4" name="Slide Image Placeholder 3">
            <a:extLst>
              <a:ext uri="{FF2B5EF4-FFF2-40B4-BE49-F238E27FC236}">
                <a16:creationId xmlns:a16="http://schemas.microsoft.com/office/drawing/2014/main" id="{5738F83E-EC37-4CC0-BCBE-A49E030A3AF9}"/>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dirty="0"/>
          </a:p>
        </p:txBody>
      </p:sp>
      <p:sp>
        <p:nvSpPr>
          <p:cNvPr id="5" name="Notes Placeholder 4">
            <a:extLst>
              <a:ext uri="{FF2B5EF4-FFF2-40B4-BE49-F238E27FC236}">
                <a16:creationId xmlns:a16="http://schemas.microsoft.com/office/drawing/2014/main" id="{FCC30528-8906-444C-911D-0505E7A1B65B}"/>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C92A535D-C8F8-49F1-91EB-44DDEAF596D5}"/>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ea typeface="+mn-ea"/>
                <a:cs typeface="+mn-cs"/>
              </a:defRPr>
            </a:lvl1pPr>
          </a:lstStyle>
          <a:p>
            <a:pPr>
              <a:defRPr/>
            </a:pPr>
            <a:endParaRPr lang="en-US"/>
          </a:p>
        </p:txBody>
      </p:sp>
      <p:sp>
        <p:nvSpPr>
          <p:cNvPr id="7" name="Slide Number Placeholder 6">
            <a:extLst>
              <a:ext uri="{FF2B5EF4-FFF2-40B4-BE49-F238E27FC236}">
                <a16:creationId xmlns:a16="http://schemas.microsoft.com/office/drawing/2014/main" id="{0B2FCF33-663A-4209-BE18-E3413964530C}"/>
              </a:ext>
            </a:extLst>
          </p:cNvPr>
          <p:cNvSpPr>
            <a:spLocks noGrp="1"/>
          </p:cNvSpPr>
          <p:nvPr>
            <p:ph type="sldNum" sz="quarter" idx="5"/>
          </p:nvPr>
        </p:nvSpPr>
        <p:spPr>
          <a:xfrm>
            <a:off x="3970338" y="8829675"/>
            <a:ext cx="3038475" cy="465138"/>
          </a:xfrm>
          <a:prstGeom prst="rect">
            <a:avLst/>
          </a:prstGeom>
        </p:spPr>
        <p:txBody>
          <a:bodyPr vert="horz" wrap="square" lIns="93177" tIns="46589" rIns="93177" bIns="46589"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128E2840-04C5-449D-AB74-1FA8F3E9C0B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21C44260-AD0A-4A34-AC6F-17AE6DEB9F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BA03C78F-0648-44F4-9160-AF21C6D8DB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p:txBody>
      </p:sp>
      <p:sp>
        <p:nvSpPr>
          <p:cNvPr id="6148" name="Slide Number Placeholder 3">
            <a:extLst>
              <a:ext uri="{FF2B5EF4-FFF2-40B4-BE49-F238E27FC236}">
                <a16:creationId xmlns:a16="http://schemas.microsoft.com/office/drawing/2014/main" id="{EA30679D-166E-45E6-B7E1-B822D1A15F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AF2CB46-642C-42DE-BA94-09195A4EDD34}" type="slidenum">
              <a:rPr lang="en-US" altLang="en-US"/>
              <a:pPr>
                <a:spcBef>
                  <a:spcPct val="0"/>
                </a:spcBef>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9AC70563-4326-4401-96C8-D262FD20FF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66DB08C3-B05C-466D-8578-C3865CCA74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A company with a glorious past --- and a very prosperous future ahead of us.</a:t>
            </a:r>
          </a:p>
          <a:p>
            <a:pPr eaLnBrk="1" hangingPunct="1">
              <a:spcBef>
                <a:spcPct val="0"/>
              </a:spcBef>
            </a:pPr>
            <a:endParaRPr lang="en-US" altLang="en-US" dirty="0"/>
          </a:p>
          <a:p>
            <a:pPr eaLnBrk="1" hangingPunct="1">
              <a:spcBef>
                <a:spcPct val="0"/>
              </a:spcBef>
            </a:pPr>
            <a:r>
              <a:rPr lang="en-US" altLang="en-US" dirty="0"/>
              <a:t>Our company has a rich heritage and philosophy, and you have helped make it what it stands for today - a company with integrity, highest quality products with strong scientific underpinnings, a pioneering position in nutritional research &amp; innovation, and most knowledgeable distributors providing outstanding customer service.</a:t>
            </a:r>
          </a:p>
          <a:p>
            <a:pPr eaLnBrk="1" hangingPunct="1">
              <a:spcBef>
                <a:spcPct val="0"/>
              </a:spcBef>
            </a:pPr>
            <a:endParaRPr lang="en-US" altLang="en-US" dirty="0"/>
          </a:p>
          <a:p>
            <a:pPr eaLnBrk="1" hangingPunct="1">
              <a:spcBef>
                <a:spcPct val="0"/>
              </a:spcBef>
            </a:pPr>
            <a:r>
              <a:rPr lang="en-US" altLang="en-US" dirty="0"/>
              <a:t>This is what has made NeoLife a strong global force to reckon with for over 60 years - since 1958;  and now in over 50 countries around the world. We have been able to harness the healing properties of whole foods to provide cellular nutrition  --- for daily vitality and lifelong health.</a:t>
            </a:r>
          </a:p>
          <a:p>
            <a:pPr eaLnBrk="1" hangingPunct="1">
              <a:spcBef>
                <a:spcPct val="0"/>
              </a:spcBef>
            </a:pPr>
            <a:endParaRPr lang="en-US" altLang="en-US" dirty="0"/>
          </a:p>
          <a:p>
            <a:pPr eaLnBrk="1" hangingPunct="1">
              <a:spcBef>
                <a:spcPct val="0"/>
              </a:spcBef>
            </a:pPr>
            <a:r>
              <a:rPr lang="en-US" altLang="en-US" dirty="0"/>
              <a:t>Our products are represented by our brands - NeoLife Nutritionals, Golden Home Care and Nutriance Skin care -- all from the parent company NeoLife.</a:t>
            </a:r>
          </a:p>
        </p:txBody>
      </p:sp>
      <p:sp>
        <p:nvSpPr>
          <p:cNvPr id="8196" name="Slide Number Placeholder 3">
            <a:extLst>
              <a:ext uri="{FF2B5EF4-FFF2-40B4-BE49-F238E27FC236}">
                <a16:creationId xmlns:a16="http://schemas.microsoft.com/office/drawing/2014/main" id="{036F51ED-DB61-4DDA-8161-3175814C142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DC1AC21-9EB3-4898-B92F-E36D0CE555D7}" type="slidenum">
              <a:rPr lang="en-US" altLang="en-US">
                <a:solidFill>
                  <a:srgbClr val="000000"/>
                </a:solidFill>
              </a:rPr>
              <a:pPr>
                <a:spcBef>
                  <a:spcPct val="0"/>
                </a:spcBef>
              </a:pPr>
              <a:t>2</a:t>
            </a:fld>
            <a:endParaRPr lang="en-US" altLang="en-US">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eaLnBrk="1" hangingPunct="1">
              <a:spcBef>
                <a:spcPct val="0"/>
              </a:spcBef>
            </a:pPr>
            <a:r>
              <a:rPr lang="en-US" altLang="en-US" dirty="0"/>
              <a:t>The NeoLife Scientific Advisory Board --- which was started by the world renowned toxicologist and cancer researcher Dr. Arthur </a:t>
            </a:r>
            <a:r>
              <a:rPr lang="en-US" altLang="en-US" dirty="0" err="1"/>
              <a:t>Furst</a:t>
            </a:r>
            <a:r>
              <a:rPr lang="en-US" altLang="en-US" dirty="0"/>
              <a:t> is deeply rooted in that same heritage and philosophy. For decades NeoLife products have represented the latest frontiers of nutritional science and technology and we continue to bring forward that same legendary heritage and philosophy that we have been known for.  The SAB today is  comprised of some of the world</a:t>
            </a:r>
            <a:r>
              <a:rPr lang="ja-JP" altLang="en-US"/>
              <a:t>’</a:t>
            </a:r>
            <a:r>
              <a:rPr lang="en-US" altLang="ja-JP" dirty="0"/>
              <a:t>s most renowned scientists, researchers and nutritional experts with an unrelenting commitment to product excellence and to your health. The SAB stands firmly behind every NeoLife product. </a:t>
            </a:r>
          </a:p>
          <a:p>
            <a:pPr eaLnBrk="1" hangingPunct="1">
              <a:spcBef>
                <a:spcPct val="0"/>
              </a:spcBef>
            </a:pPr>
            <a:endParaRPr lang="en-US" altLang="en-US" dirty="0"/>
          </a:p>
        </p:txBody>
      </p:sp>
      <p:sp>
        <p:nvSpPr>
          <p:cNvPr id="4" name="Slide Number Placeholder 3"/>
          <p:cNvSpPr>
            <a:spLocks noGrp="1"/>
          </p:cNvSpPr>
          <p:nvPr>
            <p:ph type="sldNum" sz="quarter" idx="10"/>
          </p:nvPr>
        </p:nvSpPr>
        <p:spPr/>
        <p:txBody>
          <a:bodyPr/>
          <a:lstStyle/>
          <a:p>
            <a:pPr defTabSz="738705">
              <a:defRPr/>
            </a:pPr>
            <a:fld id="{B6ACEE2E-C79C-0C4B-8C54-82AC16448189}" type="slidenum">
              <a:rPr lang="en-US">
                <a:solidFill>
                  <a:prstClr val="black"/>
                </a:solidFill>
                <a:latin typeface="Arial Regular"/>
              </a:rPr>
              <a:pPr defTabSz="738705">
                <a:defRPr/>
              </a:pPr>
              <a:t>4</a:t>
            </a:fld>
            <a:endParaRPr lang="en-US">
              <a:solidFill>
                <a:prstClr val="black"/>
              </a:solidFill>
              <a:latin typeface="Arial Regular"/>
            </a:endParaRPr>
          </a:p>
        </p:txBody>
      </p:sp>
    </p:spTree>
    <p:extLst>
      <p:ext uri="{BB962C8B-B14F-4D97-AF65-F5344CB8AC3E}">
        <p14:creationId xmlns:p14="http://schemas.microsoft.com/office/powerpoint/2010/main" val="4023590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C6366E16-1FF4-491A-9E0C-7B2D124DC6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9701FCCD-4AEE-475C-AB4B-490050957C96}"/>
              </a:ext>
            </a:extLst>
          </p:cNvPr>
          <p:cNvSpPr>
            <a:spLocks noGrp="1"/>
          </p:cNvSpPr>
          <p:nvPr>
            <p:ph type="body" idx="1"/>
          </p:nvPr>
        </p:nvSpPr>
        <p:spPr bwMode="auto">
          <a:xfrm>
            <a:off x="762000" y="4416425"/>
            <a:ext cx="5608638" cy="41830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These are products that are based in nature and backed by the highest quality science. </a:t>
            </a:r>
          </a:p>
          <a:p>
            <a:pPr eaLnBrk="1" hangingPunct="1">
              <a:spcBef>
                <a:spcPct val="0"/>
              </a:spcBef>
            </a:pPr>
            <a:endParaRPr lang="en-US" altLang="en-US" dirty="0"/>
          </a:p>
          <a:p>
            <a:pPr eaLnBrk="1" hangingPunct="1">
              <a:spcBef>
                <a:spcPct val="0"/>
              </a:spcBef>
            </a:pPr>
            <a:r>
              <a:rPr lang="en-US" altLang="en-US" dirty="0"/>
              <a:t>We bring to you the finest natural nutrients from whole food sources to help you achieve optimal health.</a:t>
            </a:r>
          </a:p>
          <a:p>
            <a:pPr eaLnBrk="1" hangingPunct="1">
              <a:spcBef>
                <a:spcPct val="0"/>
              </a:spcBef>
            </a:pPr>
            <a:endParaRPr lang="en-US" altLang="en-US" dirty="0"/>
          </a:p>
          <a:p>
            <a:pPr eaLnBrk="1" hangingPunct="1">
              <a:spcBef>
                <a:spcPct val="0"/>
              </a:spcBef>
            </a:pPr>
            <a:r>
              <a:rPr lang="en-US" altLang="en-US" dirty="0"/>
              <a:t>And after these nutrients are identified and isolated, we deliver them to you in highly bio-efficient forms. What this means is that these products that  are in tablets, capsules, powders and liquids -- whatever the product form may be --- but when you take them and they get in your body --- these nutrients are going to be absorbed and they are going to be utilized and will bring you the desired benefits that you took them for. That is what NeoLife products have always been about. And the proof is in the millions and millions of satisfied users we have in over 50 countries around the world. And we have done that not just today -- but for more than 60 years in NeoLife history.</a:t>
            </a:r>
          </a:p>
          <a:p>
            <a:pPr eaLnBrk="1" hangingPunct="1">
              <a:spcBef>
                <a:spcPct val="0"/>
              </a:spcBef>
            </a:pPr>
            <a:endParaRPr lang="en-US" altLang="en-US" dirty="0"/>
          </a:p>
          <a:p>
            <a:pPr eaLnBrk="1" hangingPunct="1">
              <a:spcBef>
                <a:spcPct val="0"/>
              </a:spcBef>
            </a:pPr>
            <a:r>
              <a:rPr lang="en-US" altLang="en-US" dirty="0"/>
              <a:t>Our approach to nutrient selection, their sources, their forms and how they impact your health has been very unique.</a:t>
            </a:r>
          </a:p>
          <a:p>
            <a:pPr eaLnBrk="1" hangingPunct="1">
              <a:spcBef>
                <a:spcPct val="0"/>
              </a:spcBef>
            </a:pPr>
            <a:endParaRPr lang="en-US" altLang="en-US" dirty="0"/>
          </a:p>
          <a:p>
            <a:pPr eaLnBrk="1" hangingPunct="1">
              <a:spcBef>
                <a:spcPct val="0"/>
              </a:spcBef>
            </a:pPr>
            <a:r>
              <a:rPr lang="en-US" altLang="en-US" dirty="0"/>
              <a:t>We focus on getting these nutrients down to the cells in your body -- on cellular nutrition.</a:t>
            </a:r>
          </a:p>
        </p:txBody>
      </p:sp>
      <p:sp>
        <p:nvSpPr>
          <p:cNvPr id="13316" name="Slide Number Placeholder 3">
            <a:extLst>
              <a:ext uri="{FF2B5EF4-FFF2-40B4-BE49-F238E27FC236}">
                <a16:creationId xmlns:a16="http://schemas.microsoft.com/office/drawing/2014/main" id="{C0242355-9AB3-49F2-BFFE-8E6F765ADD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F5B8DFD-195A-4071-BFE1-A80E219F3B9D}" type="slidenum">
              <a:rPr lang="en-US" altLang="en-US"/>
              <a:pPr>
                <a:spcBef>
                  <a:spcPct val="0"/>
                </a:spcBef>
              </a:pPr>
              <a:t>5</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07C81195-5375-42D6-9490-8C63304027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F1A8BAAD-87A7-4452-9EA5-1F6114F4460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r>
              <a:rPr lang="en-US" altLang="en-US" sz="700" dirty="0"/>
              <a:t>Diet is what we eat, but nutrition is what our cells and tissues actually receive.  Nutrients pass through six separate and distinct stages as our body works to support nutrition in each cell.  Each of these stages must operate efficiently to attain optimum nutrition for the entire body.  With this in mind, </a:t>
            </a:r>
            <a:r>
              <a:rPr lang="en-US" altLang="en-US" sz="800" dirty="0"/>
              <a:t>NeoLife</a:t>
            </a:r>
            <a:r>
              <a:rPr lang="ja-JP" altLang="en-US" sz="700" dirty="0"/>
              <a:t>’</a:t>
            </a:r>
            <a:r>
              <a:rPr lang="en-US" altLang="ja-JP" sz="700" dirty="0"/>
              <a:t>s Scientific Advisory Board formulates each </a:t>
            </a:r>
            <a:r>
              <a:rPr lang="en-US" altLang="en-US" sz="800" dirty="0"/>
              <a:t>NeoLife</a:t>
            </a:r>
            <a:r>
              <a:rPr lang="en-US" altLang="ja-JP" sz="700" dirty="0"/>
              <a:t> nutritional supplement to support one or more of these vital stages so cells may receive the balanced nutrition they need.</a:t>
            </a:r>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THE SIX STAGES OF NUTRITION</a:t>
            </a:r>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DIET</a:t>
            </a:r>
          </a:p>
          <a:p>
            <a:pPr eaLnBrk="1" hangingPunct="1">
              <a:lnSpc>
                <a:spcPct val="80000"/>
              </a:lnSpc>
              <a:spcBef>
                <a:spcPct val="0"/>
              </a:spcBef>
            </a:pPr>
            <a:r>
              <a:rPr lang="en-US" altLang="en-US" sz="700" dirty="0"/>
              <a:t>A good diet is the first step to ensuring our bodies receive the proper balance of nutrients necessary for optimal health.  Diet consists of all the foods, liquids, and supplements that we consume daily. Our diets sometimes fall short of the nutritional ideal.  The goal of </a:t>
            </a:r>
            <a:r>
              <a:rPr lang="en-US" altLang="en-US" sz="800" dirty="0"/>
              <a:t>NeoLife</a:t>
            </a:r>
            <a:r>
              <a:rPr lang="ja-JP" altLang="en-US" sz="700" dirty="0"/>
              <a:t>’</a:t>
            </a:r>
            <a:r>
              <a:rPr lang="en-US" altLang="ja-JP" sz="700" dirty="0"/>
              <a:t>s nutritional supplement program is to improve the overall quality of the diet so that the basic nutrients important for good health are available in abundance and </a:t>
            </a:r>
            <a:r>
              <a:rPr lang="en-US" altLang="ja-JP" sz="700" dirty="0" err="1"/>
              <a:t>inbalance</a:t>
            </a:r>
            <a:r>
              <a:rPr lang="en-US" altLang="ja-JP" sz="700" dirty="0"/>
              <a:t> every day.  Supplementation can go a long way towards filling dietary </a:t>
            </a:r>
            <a:r>
              <a:rPr lang="ja-JP" altLang="en-US" sz="700" dirty="0"/>
              <a:t>“</a:t>
            </a:r>
            <a:r>
              <a:rPr lang="en-US" altLang="ja-JP" sz="700" dirty="0"/>
              <a:t>gaps.</a:t>
            </a:r>
            <a:r>
              <a:rPr lang="ja-JP" altLang="en-US" sz="700" dirty="0"/>
              <a:t>”</a:t>
            </a:r>
            <a:endParaRPr lang="en-US" altLang="ja-JP" sz="700" dirty="0"/>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DIGESTION</a:t>
            </a:r>
          </a:p>
          <a:p>
            <a:pPr eaLnBrk="1" hangingPunct="1">
              <a:lnSpc>
                <a:spcPct val="80000"/>
              </a:lnSpc>
              <a:spcBef>
                <a:spcPct val="0"/>
              </a:spcBef>
            </a:pPr>
            <a:r>
              <a:rPr lang="en-US" altLang="en-US" sz="700" dirty="0"/>
              <a:t>Digestion begins with chewing and includes the action of acids and enzymes.   It is the process by which complex foods are broken down into simple substances that the body can use for energy and support of cells and tissues. For instance, lipids, proteins, and carbohydrates are broken into fatty acid, amino acid, and simple sugar building blocks, respectively.  Each </a:t>
            </a:r>
            <a:r>
              <a:rPr lang="en-US" altLang="en-US" sz="800" dirty="0"/>
              <a:t>NeoLife</a:t>
            </a:r>
            <a:r>
              <a:rPr lang="en-US" altLang="en-US" sz="700" dirty="0"/>
              <a:t> product is formulated for easy and complete digestion.  Specific ingredients, such as enzymes or nutrients that improve digestion, are included in our products. Additionally, our tableting technologies assure rapid disintegration and dissolution, making tablet digestion easier. </a:t>
            </a:r>
            <a:r>
              <a:rPr lang="en-US" altLang="en-US" sz="800" dirty="0"/>
              <a:t>NeoLife</a:t>
            </a:r>
            <a:r>
              <a:rPr lang="en-US" altLang="en-US" sz="700" dirty="0"/>
              <a:t> has also formulated a line of digestive supplements to support efficient digestion naturally and to avoid or relieve the discomfort that can accompany incomplete digestion.</a:t>
            </a:r>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ABSORPTION</a:t>
            </a:r>
          </a:p>
          <a:p>
            <a:pPr eaLnBrk="1" hangingPunct="1">
              <a:lnSpc>
                <a:spcPct val="80000"/>
              </a:lnSpc>
              <a:spcBef>
                <a:spcPct val="0"/>
              </a:spcBef>
            </a:pPr>
            <a:r>
              <a:rPr lang="en-US" altLang="en-US" sz="700" dirty="0"/>
              <a:t>Absorption is the process by which the products of digestion — simple sugars, amino acids, fatty acids, vitamins, minerals, phytonutrients, etc. — pass through the lining of the intestinal wall and are taken directly into the body</a:t>
            </a:r>
            <a:r>
              <a:rPr lang="ja-JP" altLang="en-US" sz="700" dirty="0"/>
              <a:t>’</a:t>
            </a:r>
            <a:r>
              <a:rPr lang="en-US" altLang="ja-JP" sz="700" dirty="0"/>
              <a:t>s circulatory system. While most nutrients are taken directly into the bloodstream, lipids and lipid-soluble nutrients take a less direct path to the circulatory system. These nutrients are first absorbed into the circulation via the lymphatic system. Each </a:t>
            </a:r>
            <a:r>
              <a:rPr lang="en-US" altLang="en-US" sz="800" dirty="0"/>
              <a:t>NeoLife</a:t>
            </a:r>
            <a:r>
              <a:rPr lang="en-US" altLang="ja-JP" sz="700" dirty="0"/>
              <a:t> product is formulated for easy absorption, providing essential nutrients to the bloodstream where they are then carried to all the cells of the body.</a:t>
            </a:r>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CIRCULATION</a:t>
            </a:r>
          </a:p>
          <a:p>
            <a:pPr eaLnBrk="1" hangingPunct="1">
              <a:lnSpc>
                <a:spcPct val="80000"/>
              </a:lnSpc>
              <a:spcBef>
                <a:spcPct val="0"/>
              </a:spcBef>
            </a:pPr>
            <a:r>
              <a:rPr lang="en-US" altLang="en-US" sz="700" dirty="0"/>
              <a:t>Transporting the absorbed nutrients to each cell of the body is the role of the circulatory system. We may be eating properly, digesting properly and absorbing nutrients properly, but if our circulation is impaired, nutrients may not reach their cellular destinations. </a:t>
            </a:r>
            <a:r>
              <a:rPr lang="en-US" altLang="en-US" sz="800" dirty="0"/>
              <a:t>NeoLife</a:t>
            </a:r>
            <a:r>
              <a:rPr lang="ja-JP" altLang="en-US" sz="700" dirty="0"/>
              <a:t>’</a:t>
            </a:r>
            <a:r>
              <a:rPr lang="en-US" altLang="ja-JP" sz="700" dirty="0"/>
              <a:t>s Scientific Advisory Board recognizes the crucial role the blood and circulatory system play in assuring cells receive good nutrition. They have formulated </a:t>
            </a:r>
            <a:r>
              <a:rPr lang="en-US" altLang="en-US" sz="800" dirty="0"/>
              <a:t>NeoLife</a:t>
            </a:r>
            <a:r>
              <a:rPr lang="en-US" altLang="ja-JP" sz="700" dirty="0"/>
              <a:t> nutritional supplements to support optimal functioning of the body</a:t>
            </a:r>
            <a:r>
              <a:rPr lang="ja-JP" altLang="en-US" sz="700" dirty="0"/>
              <a:t>’</a:t>
            </a:r>
            <a:r>
              <a:rPr lang="en-US" altLang="ja-JP" sz="700" dirty="0"/>
              <a:t>s lifeline to health.</a:t>
            </a:r>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ASSIMILATION</a:t>
            </a:r>
          </a:p>
          <a:p>
            <a:pPr eaLnBrk="1" hangingPunct="1">
              <a:lnSpc>
                <a:spcPct val="80000"/>
              </a:lnSpc>
              <a:spcBef>
                <a:spcPct val="0"/>
              </a:spcBef>
            </a:pPr>
            <a:r>
              <a:rPr lang="en-US" altLang="en-US" sz="700" dirty="0"/>
              <a:t>Assimilation is the delicate process by which nutrients are passed through the membranes which surround each living cell. For the body</a:t>
            </a:r>
            <a:r>
              <a:rPr lang="ja-JP" altLang="en-US" sz="700" dirty="0"/>
              <a:t>’</a:t>
            </a:r>
            <a:r>
              <a:rPr lang="en-US" altLang="ja-JP" sz="700" dirty="0"/>
              <a:t>s cells to grow, repair, and rebuild themselves, proper assimilation is essential. For this process to take place, cells —especially their membranes — must be healthy.  Many scientists believe that aging of organs and tissues occurs when cells deteriorate faster than the body can repair them. Proper assimilation of nutrients is essential for cellular repair. </a:t>
            </a:r>
            <a:r>
              <a:rPr lang="en-US" altLang="en-US" sz="800" dirty="0"/>
              <a:t>NeoLife</a:t>
            </a:r>
            <a:r>
              <a:rPr lang="en-US" altLang="ja-JP" sz="700" dirty="0"/>
              <a:t> incorporates vital lipids and sterols into its formulations to support the cells</a:t>
            </a:r>
            <a:r>
              <a:rPr lang="ja-JP" altLang="en-US" sz="700" dirty="0"/>
              <a:t>’</a:t>
            </a:r>
            <a:r>
              <a:rPr lang="en-US" altLang="ja-JP" sz="700" dirty="0"/>
              <a:t> ability to assimilate nutrients. The familiar phrase </a:t>
            </a:r>
            <a:r>
              <a:rPr lang="ja-JP" altLang="en-US" sz="700" dirty="0"/>
              <a:t>“</a:t>
            </a:r>
            <a:r>
              <a:rPr lang="en-US" altLang="ja-JP" sz="700" dirty="0"/>
              <a:t>you are what you eat</a:t>
            </a:r>
            <a:r>
              <a:rPr lang="ja-JP" altLang="en-US" sz="700" dirty="0"/>
              <a:t>”</a:t>
            </a:r>
            <a:r>
              <a:rPr lang="en-US" altLang="ja-JP" sz="700" dirty="0"/>
              <a:t> can be more properly restated as </a:t>
            </a:r>
            <a:r>
              <a:rPr lang="ja-JP" altLang="en-US" sz="700" dirty="0"/>
              <a:t>“</a:t>
            </a:r>
            <a:r>
              <a:rPr lang="en-US" altLang="ja-JP" sz="700" dirty="0"/>
              <a:t>you are what your cells actually assimilate.</a:t>
            </a:r>
            <a:r>
              <a:rPr lang="ja-JP" altLang="en-US" sz="700" dirty="0"/>
              <a:t>”</a:t>
            </a:r>
            <a:endParaRPr lang="en-US" altLang="ja-JP" sz="700" dirty="0"/>
          </a:p>
          <a:p>
            <a:pPr eaLnBrk="1" hangingPunct="1">
              <a:lnSpc>
                <a:spcPct val="80000"/>
              </a:lnSpc>
              <a:spcBef>
                <a:spcPct val="0"/>
              </a:spcBef>
            </a:pPr>
            <a:endParaRPr lang="en-US" altLang="en-US" sz="700" dirty="0"/>
          </a:p>
          <a:p>
            <a:pPr eaLnBrk="1" hangingPunct="1">
              <a:lnSpc>
                <a:spcPct val="80000"/>
              </a:lnSpc>
              <a:spcBef>
                <a:spcPct val="0"/>
              </a:spcBef>
            </a:pPr>
            <a:r>
              <a:rPr lang="en-US" altLang="en-US" sz="700" dirty="0"/>
              <a:t>ELIMINATION</a:t>
            </a:r>
          </a:p>
          <a:p>
            <a:pPr eaLnBrk="1" hangingPunct="1">
              <a:lnSpc>
                <a:spcPct val="80000"/>
              </a:lnSpc>
              <a:spcBef>
                <a:spcPct val="0"/>
              </a:spcBef>
            </a:pPr>
            <a:r>
              <a:rPr lang="en-US" altLang="en-US" sz="700" dirty="0"/>
              <a:t>The final stage of nutrition is the efficient elimination of wastes from the body.  Elimination begins at the cellular level and is completed through many other metabolically-active areas such as the skin, kidneys, lungs, and colon. It is essential that wastes are completely and regularly eliminated from the body. </a:t>
            </a:r>
            <a:r>
              <a:rPr lang="en-US" altLang="en-US" sz="800" dirty="0"/>
              <a:t>NeoLife</a:t>
            </a:r>
            <a:r>
              <a:rPr lang="en-US" altLang="en-US" sz="700" dirty="0"/>
              <a:t> products have been formulated to help the cells and the body eliminate wastes efficiently and naturally.</a:t>
            </a:r>
          </a:p>
          <a:p>
            <a:pPr eaLnBrk="1" hangingPunct="1">
              <a:lnSpc>
                <a:spcPct val="80000"/>
              </a:lnSpc>
              <a:spcBef>
                <a:spcPct val="0"/>
              </a:spcBef>
            </a:pPr>
            <a:r>
              <a:rPr lang="en-US" altLang="en-US" sz="700" dirty="0"/>
              <a:t> </a:t>
            </a:r>
          </a:p>
        </p:txBody>
      </p:sp>
      <p:sp>
        <p:nvSpPr>
          <p:cNvPr id="17412" name="Slide Number Placeholder 3">
            <a:extLst>
              <a:ext uri="{FF2B5EF4-FFF2-40B4-BE49-F238E27FC236}">
                <a16:creationId xmlns:a16="http://schemas.microsoft.com/office/drawing/2014/main" id="{41DE668D-B477-441E-84A2-8F428769FB4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3400FDFA-CF18-4605-94B8-FD5933F4EA72}" type="slidenum">
              <a:rPr lang="en-US" altLang="en-US"/>
              <a:pPr>
                <a:spcBef>
                  <a:spcPct val="0"/>
                </a:spcBef>
              </a:pPr>
              <a:t>8</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D5EA474C-6399-4708-AFB6-AA0B4C5C9C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D39CDECD-0A11-4A51-960B-8510987A559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r>
              <a:rPr lang="en-US" altLang="en-US" sz="1100" dirty="0"/>
              <a:t>Here</a:t>
            </a:r>
            <a:r>
              <a:rPr lang="ja-JP" altLang="en-US" sz="1100" dirty="0"/>
              <a:t>’</a:t>
            </a:r>
            <a:r>
              <a:rPr lang="en-US" altLang="ja-JP" sz="1100" dirty="0"/>
              <a:t>s what happens to food as it travels through the digestive system:</a:t>
            </a:r>
          </a:p>
          <a:p>
            <a:pPr eaLnBrk="1" hangingPunct="1">
              <a:lnSpc>
                <a:spcPct val="80000"/>
              </a:lnSpc>
              <a:spcBef>
                <a:spcPct val="0"/>
              </a:spcBef>
            </a:pPr>
            <a:endParaRPr lang="en-US" altLang="en-US" sz="1100" dirty="0"/>
          </a:p>
          <a:p>
            <a:pPr eaLnBrk="1" hangingPunct="1">
              <a:lnSpc>
                <a:spcPct val="80000"/>
              </a:lnSpc>
              <a:spcBef>
                <a:spcPct val="0"/>
              </a:spcBef>
            </a:pPr>
            <a:r>
              <a:rPr lang="en-US" altLang="en-US" sz="1100" dirty="0"/>
              <a:t>THE MOUTH</a:t>
            </a:r>
          </a:p>
          <a:p>
            <a:pPr eaLnBrk="1" hangingPunct="1">
              <a:lnSpc>
                <a:spcPct val="80000"/>
              </a:lnSpc>
              <a:spcBef>
                <a:spcPct val="0"/>
              </a:spcBef>
            </a:pPr>
            <a:r>
              <a:rPr lang="en-US" altLang="en-US" sz="1100" dirty="0"/>
              <a:t>Digestion starts in the mouth, where chewing breaks large pieces of food into smaller ones and mixes them with saliva, which contains enzymes that begin to break down carbohydrates.</a:t>
            </a:r>
          </a:p>
          <a:p>
            <a:pPr eaLnBrk="1" hangingPunct="1">
              <a:lnSpc>
                <a:spcPct val="80000"/>
              </a:lnSpc>
              <a:spcBef>
                <a:spcPct val="0"/>
              </a:spcBef>
            </a:pPr>
            <a:endParaRPr lang="en-US" altLang="en-US" sz="1100" dirty="0"/>
          </a:p>
          <a:p>
            <a:pPr eaLnBrk="1" hangingPunct="1">
              <a:lnSpc>
                <a:spcPct val="80000"/>
              </a:lnSpc>
              <a:spcBef>
                <a:spcPct val="0"/>
              </a:spcBef>
            </a:pPr>
            <a:r>
              <a:rPr lang="en-US" altLang="en-US" sz="1100" dirty="0"/>
              <a:t>THE STOMACH</a:t>
            </a:r>
          </a:p>
          <a:p>
            <a:pPr eaLnBrk="1" hangingPunct="1">
              <a:lnSpc>
                <a:spcPct val="80000"/>
              </a:lnSpc>
              <a:spcBef>
                <a:spcPct val="0"/>
              </a:spcBef>
            </a:pPr>
            <a:r>
              <a:rPr lang="en-US" altLang="en-US" sz="1100" dirty="0"/>
              <a:t>In the stomach, food is broken down into smaller and smaller particles by mechanical, chemical, and enzymatic means. The stomach secretes hydrochloric acid and protein digesting enzymes (acid-stable proteases). The hydrochloric acid </a:t>
            </a:r>
            <a:r>
              <a:rPr lang="ja-JP" altLang="en-US" sz="1100" dirty="0"/>
              <a:t>“</a:t>
            </a:r>
            <a:r>
              <a:rPr lang="en-US" altLang="ja-JP" sz="1100" dirty="0"/>
              <a:t>opens up</a:t>
            </a:r>
            <a:r>
              <a:rPr lang="ja-JP" altLang="en-US" sz="1100" dirty="0"/>
              <a:t>”</a:t>
            </a:r>
            <a:r>
              <a:rPr lang="en-US" altLang="ja-JP" sz="1100" dirty="0"/>
              <a:t> protein molecules so that protein — digesting enzymes can work on them. It also transforms inactive pepsinogen into active, protein-digesting pepsin. Working together, acids and enzymes convert food into a semi-fluid paste of partially digested nutrients called chyme.</a:t>
            </a:r>
          </a:p>
          <a:p>
            <a:pPr eaLnBrk="1" hangingPunct="1">
              <a:lnSpc>
                <a:spcPct val="80000"/>
              </a:lnSpc>
              <a:spcBef>
                <a:spcPct val="0"/>
              </a:spcBef>
            </a:pPr>
            <a:endParaRPr lang="en-US" altLang="en-US" sz="1100" dirty="0"/>
          </a:p>
          <a:p>
            <a:pPr eaLnBrk="1" hangingPunct="1">
              <a:lnSpc>
                <a:spcPct val="80000"/>
              </a:lnSpc>
              <a:spcBef>
                <a:spcPct val="0"/>
              </a:spcBef>
            </a:pPr>
            <a:r>
              <a:rPr lang="en-US" altLang="en-US" sz="1100" dirty="0"/>
              <a:t>THE SMALL INTESTINE</a:t>
            </a:r>
          </a:p>
          <a:p>
            <a:pPr eaLnBrk="1" hangingPunct="1">
              <a:lnSpc>
                <a:spcPct val="80000"/>
              </a:lnSpc>
              <a:spcBef>
                <a:spcPct val="0"/>
              </a:spcBef>
            </a:pPr>
            <a:r>
              <a:rPr lang="en-US" altLang="en-US" sz="1100" dirty="0"/>
              <a:t>Next the chyme moves into the small intestine, where digestion is completed and absorption begins. Here the environment of the digestive tract undergoes a dramatic change: Whereas the stomach is strongly acidic, the small intestine secretes bicarbonate and has a neutral to slightly alkaline </a:t>
            </a:r>
            <a:r>
              <a:rPr lang="en-US" altLang="en-US" sz="1100" dirty="0" err="1"/>
              <a:t>pH.</a:t>
            </a:r>
            <a:r>
              <a:rPr lang="en-US" altLang="en-US" sz="1100" dirty="0"/>
              <a:t> As different enzymes are triggered by different pH levels, different enzymes are active at different sites throughout the digestive tract. The pancreas and intestinal walls secrete enzymes to digest carbohydrates, proteins, and fats. Moreover, 90-95% of all nutrient absorption occurs in the small intestine.</a:t>
            </a:r>
          </a:p>
          <a:p>
            <a:pPr eaLnBrk="1" hangingPunct="1">
              <a:lnSpc>
                <a:spcPct val="80000"/>
              </a:lnSpc>
              <a:spcBef>
                <a:spcPct val="0"/>
              </a:spcBef>
            </a:pPr>
            <a:endParaRPr lang="en-US" altLang="en-US" sz="1100" dirty="0"/>
          </a:p>
          <a:p>
            <a:pPr eaLnBrk="1" hangingPunct="1">
              <a:lnSpc>
                <a:spcPct val="80000"/>
              </a:lnSpc>
              <a:spcBef>
                <a:spcPct val="0"/>
              </a:spcBef>
            </a:pPr>
            <a:r>
              <a:rPr lang="en-US" altLang="en-US" sz="1100" dirty="0"/>
              <a:t>THE COLON</a:t>
            </a:r>
          </a:p>
          <a:p>
            <a:pPr eaLnBrk="1" hangingPunct="1">
              <a:lnSpc>
                <a:spcPct val="80000"/>
              </a:lnSpc>
              <a:spcBef>
                <a:spcPct val="0"/>
              </a:spcBef>
            </a:pPr>
            <a:r>
              <a:rPr lang="en-US" altLang="en-US" sz="1100" dirty="0"/>
              <a:t>Food then moves to the colon (large intestine), where water is removed and wastes (both food wastes and metabolic wastes from cells) are concentrated, stored, and excreted. Because most of the food has already been digested and absorbed in the small intestine, the only nutrients left are small amounts of carbohydrates, non-digestible protein residues, and fiber. The dense population of </a:t>
            </a:r>
            <a:r>
              <a:rPr lang="ja-JP" altLang="en-US" sz="1100" dirty="0"/>
              <a:t>“</a:t>
            </a:r>
            <a:r>
              <a:rPr lang="en-US" altLang="ja-JP" sz="1100" dirty="0"/>
              <a:t>good</a:t>
            </a:r>
            <a:r>
              <a:rPr lang="ja-JP" altLang="en-US" sz="1100" dirty="0"/>
              <a:t>”</a:t>
            </a:r>
            <a:r>
              <a:rPr lang="en-US" altLang="ja-JP" sz="1100" dirty="0"/>
              <a:t> bacteria resident in the colon subsists on these food residues and helps keep the digestive tract healthy by inhibiting the growth of </a:t>
            </a:r>
            <a:r>
              <a:rPr lang="ja-JP" altLang="en-US" sz="1100" dirty="0"/>
              <a:t>“</a:t>
            </a:r>
            <a:r>
              <a:rPr lang="en-US" altLang="ja-JP" sz="1100" dirty="0"/>
              <a:t>bad</a:t>
            </a:r>
            <a:r>
              <a:rPr lang="ja-JP" altLang="en-US" sz="1100" dirty="0"/>
              <a:t>”</a:t>
            </a:r>
            <a:r>
              <a:rPr lang="en-US" altLang="ja-JP" sz="1100" dirty="0"/>
              <a:t> bacteria.</a:t>
            </a:r>
            <a:endParaRPr lang="en-US" altLang="en-US" sz="1100" dirty="0"/>
          </a:p>
        </p:txBody>
      </p:sp>
      <p:sp>
        <p:nvSpPr>
          <p:cNvPr id="19460" name="Slide Number Placeholder 3">
            <a:extLst>
              <a:ext uri="{FF2B5EF4-FFF2-40B4-BE49-F238E27FC236}">
                <a16:creationId xmlns:a16="http://schemas.microsoft.com/office/drawing/2014/main" id="{00EA26BD-3144-479B-B556-6B9681FB71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E34593EF-8F0C-44B4-84A1-DC126EA8B0B5}" type="slidenum">
              <a:rPr lang="en-US" altLang="en-US"/>
              <a:pPr>
                <a:spcBef>
                  <a:spcPct val="0"/>
                </a:spcBef>
              </a:pPr>
              <a:t>9</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3AD178CC-C8E9-4905-86D7-416DF95AADC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6E4CE60D-B24E-41C2-8792-6A9FBE7D90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r>
              <a:rPr lang="en-US" altLang="en-US" sz="1100"/>
              <a:t>The salivary glands, gall bladder, liver and pancreas provide essential secretory products for digestion.  </a:t>
            </a:r>
          </a:p>
          <a:p>
            <a:pPr eaLnBrk="1" hangingPunct="1">
              <a:lnSpc>
                <a:spcPct val="80000"/>
              </a:lnSpc>
              <a:spcBef>
                <a:spcPct val="0"/>
              </a:spcBef>
            </a:pPr>
            <a:endParaRPr lang="en-US" altLang="en-US" sz="1100"/>
          </a:p>
          <a:p>
            <a:pPr eaLnBrk="1" hangingPunct="1">
              <a:lnSpc>
                <a:spcPct val="80000"/>
              </a:lnSpc>
              <a:spcBef>
                <a:spcPct val="0"/>
              </a:spcBef>
            </a:pPr>
            <a:r>
              <a:rPr lang="en-US" altLang="en-US" sz="1100"/>
              <a:t>Salivary glands make our saliva, which contains enzymes that start the break down of carbohydrates.</a:t>
            </a:r>
          </a:p>
          <a:p>
            <a:pPr eaLnBrk="1" hangingPunct="1">
              <a:lnSpc>
                <a:spcPct val="80000"/>
              </a:lnSpc>
              <a:spcBef>
                <a:spcPct val="0"/>
              </a:spcBef>
            </a:pPr>
            <a:endParaRPr lang="en-US" altLang="en-US" sz="1100"/>
          </a:p>
          <a:p>
            <a:pPr eaLnBrk="1" hangingPunct="1">
              <a:lnSpc>
                <a:spcPct val="80000"/>
              </a:lnSpc>
              <a:spcBef>
                <a:spcPct val="0"/>
              </a:spcBef>
            </a:pPr>
            <a:r>
              <a:rPr lang="en-US" altLang="en-US" sz="1100"/>
              <a:t>The liver produces bile, essential for the break down of fats, and the bile is then stored in the gall bladder.</a:t>
            </a:r>
          </a:p>
          <a:p>
            <a:pPr eaLnBrk="1" hangingPunct="1">
              <a:lnSpc>
                <a:spcPct val="80000"/>
              </a:lnSpc>
              <a:spcBef>
                <a:spcPct val="0"/>
              </a:spcBef>
            </a:pPr>
            <a:endParaRPr lang="en-US" altLang="en-US" sz="1100"/>
          </a:p>
          <a:p>
            <a:pPr eaLnBrk="1" hangingPunct="1">
              <a:lnSpc>
                <a:spcPct val="80000"/>
              </a:lnSpc>
              <a:spcBef>
                <a:spcPct val="0"/>
              </a:spcBef>
            </a:pPr>
            <a:r>
              <a:rPr lang="en-US" altLang="en-US" sz="1100"/>
              <a:t>The pancreas secretes digestive enzymes to help with the digestion of fats (lipase), starches (amylase) and proteins (proteases such as trypsin and chymotrypsin). It also secretes an aqueous bicarbonate solution to help neutralize the stomach acid entering the small intestine. </a:t>
            </a:r>
            <a:br>
              <a:rPr lang="en-US" altLang="en-US" sz="1100"/>
            </a:br>
            <a:br>
              <a:rPr lang="en-US" altLang="en-US" sz="1100"/>
            </a:br>
            <a:endParaRPr lang="en-US" altLang="en-US" sz="1100"/>
          </a:p>
          <a:p>
            <a:pPr eaLnBrk="1" hangingPunct="1">
              <a:lnSpc>
                <a:spcPct val="80000"/>
              </a:lnSpc>
              <a:spcBef>
                <a:spcPct val="0"/>
              </a:spcBef>
            </a:pPr>
            <a:endParaRPr lang="en-US" altLang="en-US" sz="1100"/>
          </a:p>
          <a:p>
            <a:pPr eaLnBrk="1" hangingPunct="1">
              <a:lnSpc>
                <a:spcPct val="80000"/>
              </a:lnSpc>
              <a:spcBef>
                <a:spcPct val="0"/>
              </a:spcBef>
            </a:pPr>
            <a:endParaRPr lang="en-US" altLang="en-US" sz="1100"/>
          </a:p>
          <a:p>
            <a:pPr eaLnBrk="1" hangingPunct="1">
              <a:lnSpc>
                <a:spcPct val="80000"/>
              </a:lnSpc>
              <a:spcBef>
                <a:spcPct val="0"/>
              </a:spcBef>
            </a:pPr>
            <a:endParaRPr lang="en-US" altLang="en-US" sz="1100"/>
          </a:p>
          <a:p>
            <a:pPr eaLnBrk="1" hangingPunct="1">
              <a:lnSpc>
                <a:spcPct val="80000"/>
              </a:lnSpc>
              <a:spcBef>
                <a:spcPct val="0"/>
              </a:spcBef>
            </a:pPr>
            <a:endParaRPr lang="en-US" altLang="en-US" sz="1100"/>
          </a:p>
        </p:txBody>
      </p:sp>
      <p:sp>
        <p:nvSpPr>
          <p:cNvPr id="21508" name="Slide Number Placeholder 3">
            <a:extLst>
              <a:ext uri="{FF2B5EF4-FFF2-40B4-BE49-F238E27FC236}">
                <a16:creationId xmlns:a16="http://schemas.microsoft.com/office/drawing/2014/main" id="{95E2333C-26E6-4332-850D-8C9B7F55F43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9F4CF6F-FCD4-45F4-9E2C-415A7EF834E8}" type="slidenum">
              <a:rPr lang="en-US" altLang="en-US"/>
              <a:pPr>
                <a:spcBef>
                  <a:spcPct val="0"/>
                </a:spcBef>
              </a:pPr>
              <a:t>10</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416F26D-303B-4C1B-8E88-76D1385423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8CA2E88F-94C8-416B-AFF8-38D569C8F1C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90000"/>
              </a:lnSpc>
              <a:spcBef>
                <a:spcPct val="0"/>
              </a:spcBef>
            </a:pPr>
            <a:r>
              <a:rPr lang="en-US" altLang="en-US" dirty="0"/>
              <a:t>Digestion, the second of the Six Stages of Nutrition, is the process by which foods are broken down into nutritional </a:t>
            </a:r>
            <a:r>
              <a:rPr lang="ja-JP" altLang="en-US" dirty="0"/>
              <a:t>“</a:t>
            </a:r>
            <a:r>
              <a:rPr lang="en-US" altLang="ja-JP" dirty="0"/>
              <a:t>building blocks</a:t>
            </a:r>
            <a:r>
              <a:rPr lang="ja-JP" altLang="en-US" dirty="0"/>
              <a:t>”</a:t>
            </a:r>
            <a:r>
              <a:rPr lang="en-US" altLang="ja-JP" dirty="0"/>
              <a:t> small enough to be absorbed through the intestinal wall and into the bloodstream for distribution and utilization for energy and cellular support. Complex foods — lipids, proteins, and carbohydrates — are broken down into simpler substances — fatty acid, amino acid, and simple sugar </a:t>
            </a:r>
            <a:r>
              <a:rPr lang="ja-JP" altLang="en-US" dirty="0"/>
              <a:t>“</a:t>
            </a:r>
            <a:r>
              <a:rPr lang="en-US" altLang="ja-JP" dirty="0"/>
              <a:t>building blocks,</a:t>
            </a:r>
            <a:r>
              <a:rPr lang="ja-JP" altLang="en-US" dirty="0"/>
              <a:t>”</a:t>
            </a:r>
            <a:r>
              <a:rPr lang="en-US" altLang="ja-JP" dirty="0"/>
              <a:t> respectively.</a:t>
            </a:r>
          </a:p>
          <a:p>
            <a:pPr eaLnBrk="1" hangingPunct="1">
              <a:lnSpc>
                <a:spcPct val="90000"/>
              </a:lnSpc>
              <a:spcBef>
                <a:spcPct val="0"/>
              </a:spcBef>
            </a:pPr>
            <a:endParaRPr lang="en-US" altLang="en-US" dirty="0"/>
          </a:p>
          <a:p>
            <a:pPr eaLnBrk="1" hangingPunct="1">
              <a:lnSpc>
                <a:spcPct val="90000"/>
              </a:lnSpc>
              <a:spcBef>
                <a:spcPct val="0"/>
              </a:spcBef>
            </a:pPr>
            <a:r>
              <a:rPr lang="en-US" altLang="en-US" dirty="0"/>
              <a:t>The digestive system uses different means to break down foods into useable nutrients:</a:t>
            </a:r>
          </a:p>
          <a:p>
            <a:pPr eaLnBrk="1" hangingPunct="1">
              <a:lnSpc>
                <a:spcPct val="90000"/>
              </a:lnSpc>
              <a:spcBef>
                <a:spcPct val="0"/>
              </a:spcBef>
            </a:pPr>
            <a:endParaRPr lang="en-US" altLang="en-US" dirty="0"/>
          </a:p>
          <a:p>
            <a:pPr eaLnBrk="1" hangingPunct="1">
              <a:lnSpc>
                <a:spcPct val="90000"/>
              </a:lnSpc>
              <a:spcBef>
                <a:spcPct val="0"/>
              </a:spcBef>
            </a:pPr>
            <a:r>
              <a:rPr lang="en-US" altLang="en-US" dirty="0"/>
              <a:t>Physical — The body mechanically breaks down food in the mouth with chewing and in the stomach and intestines with churning.</a:t>
            </a:r>
          </a:p>
          <a:p>
            <a:pPr eaLnBrk="1" hangingPunct="1">
              <a:lnSpc>
                <a:spcPct val="90000"/>
              </a:lnSpc>
              <a:spcBef>
                <a:spcPct val="0"/>
              </a:spcBef>
            </a:pPr>
            <a:endParaRPr lang="en-US" altLang="en-US" dirty="0"/>
          </a:p>
          <a:p>
            <a:pPr eaLnBrk="1" hangingPunct="1">
              <a:lnSpc>
                <a:spcPct val="90000"/>
              </a:lnSpc>
              <a:spcBef>
                <a:spcPct val="0"/>
              </a:spcBef>
            </a:pPr>
            <a:r>
              <a:rPr lang="en-US" altLang="en-US" dirty="0"/>
              <a:t>Chemical — Throughout the digestive tract, different chemicals (hydrochloric acid in the stomach, bicarbonate in the small intestine, bile salts and acids, etc.) and biochemicals (enzymes such as amylase to digest carbohydrate, lipase to digest fat, and protease to digest protein) act on foods to break them down.</a:t>
            </a:r>
          </a:p>
          <a:p>
            <a:pPr eaLnBrk="1" hangingPunct="1">
              <a:lnSpc>
                <a:spcPct val="90000"/>
              </a:lnSpc>
              <a:spcBef>
                <a:spcPct val="0"/>
              </a:spcBef>
            </a:pPr>
            <a:endParaRPr lang="en-US" altLang="en-US" dirty="0"/>
          </a:p>
          <a:p>
            <a:pPr eaLnBrk="1" hangingPunct="1">
              <a:lnSpc>
                <a:spcPct val="90000"/>
              </a:lnSpc>
              <a:spcBef>
                <a:spcPct val="0"/>
              </a:spcBef>
            </a:pPr>
            <a:r>
              <a:rPr lang="en-US" altLang="en-US" dirty="0"/>
              <a:t>Beneficial microorganisms -  Intestinal Flora — Beneficial intestinal bacteria (</a:t>
            </a:r>
            <a:r>
              <a:rPr lang="ja-JP" altLang="en-US" dirty="0"/>
              <a:t>“</a:t>
            </a:r>
            <a:r>
              <a:rPr lang="en-US" altLang="ja-JP" dirty="0"/>
              <a:t>good</a:t>
            </a:r>
            <a:r>
              <a:rPr lang="ja-JP" altLang="en-US" dirty="0"/>
              <a:t>”</a:t>
            </a:r>
            <a:r>
              <a:rPr lang="en-US" altLang="ja-JP" dirty="0"/>
              <a:t> bacteria) free some nutrients from food. They also produce small amounts of vitamin K and B-vitamins. In addition, they discourage the growth of disease-causing (</a:t>
            </a:r>
            <a:r>
              <a:rPr lang="ja-JP" altLang="en-US" dirty="0"/>
              <a:t>“</a:t>
            </a:r>
            <a:r>
              <a:rPr lang="en-US" altLang="ja-JP" dirty="0"/>
              <a:t>bad</a:t>
            </a:r>
            <a:r>
              <a:rPr lang="ja-JP" altLang="en-US" dirty="0"/>
              <a:t>”</a:t>
            </a:r>
            <a:r>
              <a:rPr lang="en-US" altLang="ja-JP" dirty="0"/>
              <a:t>) bacteria and pathogenic fungi, and improve the balance of microorganisms that normally inhabit the intestines. If digestion is inefficient, your body cannot extract the full nutritional value from the foods you eat. If even part of the digestive system is not functioning properly, digestion, absorption, and elimination may become compromised.</a:t>
            </a:r>
            <a:endParaRPr lang="en-US" altLang="en-US" dirty="0"/>
          </a:p>
        </p:txBody>
      </p:sp>
      <p:sp>
        <p:nvSpPr>
          <p:cNvPr id="23556" name="Slide Number Placeholder 3">
            <a:extLst>
              <a:ext uri="{FF2B5EF4-FFF2-40B4-BE49-F238E27FC236}">
                <a16:creationId xmlns:a16="http://schemas.microsoft.com/office/drawing/2014/main" id="{B67B1612-A947-460B-86C1-C54A7FAA278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41EF0FE-7B91-4BC9-8255-F8A181DE4AAC}" type="slidenum">
              <a:rPr lang="en-US" altLang="en-US"/>
              <a:pPr>
                <a:spcBef>
                  <a:spcPct val="0"/>
                </a:spcBef>
              </a:pPr>
              <a:t>11</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AD84E31-336C-40EE-8990-657F3CC5B7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C246F2C-8120-4CE1-A77B-45766B3AAD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5604" name="Slide Number Placeholder 3">
            <a:extLst>
              <a:ext uri="{FF2B5EF4-FFF2-40B4-BE49-F238E27FC236}">
                <a16:creationId xmlns:a16="http://schemas.microsoft.com/office/drawing/2014/main" id="{A7F6C443-7254-4833-8A36-34AA8411F4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DF30031-4E5A-4708-AA04-C669DEB63EB3}" type="slidenum">
              <a:rPr lang="en-US" altLang="en-US"/>
              <a:pPr>
                <a:spcBef>
                  <a:spcPct val="0"/>
                </a:spcBef>
              </a:pPr>
              <a:t>12</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57BA110B-C7A9-454F-8A9D-0DA0EA68CB1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E7D85D8A-23A8-4290-841F-D4FAFDE1A1E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factors that impact and can impair healthy digestion include – </a:t>
            </a:r>
          </a:p>
          <a:p>
            <a:pPr eaLnBrk="1" hangingPunct="1">
              <a:spcBef>
                <a:spcPct val="0"/>
              </a:spcBef>
            </a:pPr>
            <a:endParaRPr lang="en-US" altLang="en-US"/>
          </a:p>
          <a:p>
            <a:pPr eaLnBrk="1" hangingPunct="1">
              <a:spcBef>
                <a:spcPct val="0"/>
              </a:spcBef>
            </a:pPr>
            <a:r>
              <a:rPr lang="en-US" altLang="en-US"/>
              <a:t>Poor eating habits – poor food choices</a:t>
            </a:r>
          </a:p>
          <a:p>
            <a:pPr eaLnBrk="1" hangingPunct="1">
              <a:spcBef>
                <a:spcPct val="0"/>
              </a:spcBef>
            </a:pPr>
            <a:r>
              <a:rPr lang="en-US" altLang="en-US"/>
              <a:t>Aging – digestive functions tend to slow down as we age</a:t>
            </a:r>
          </a:p>
          <a:p>
            <a:pPr eaLnBrk="1" hangingPunct="1">
              <a:spcBef>
                <a:spcPct val="0"/>
              </a:spcBef>
            </a:pPr>
            <a:r>
              <a:rPr lang="en-US" altLang="en-US"/>
              <a:t>Stress</a:t>
            </a:r>
          </a:p>
          <a:p>
            <a:pPr eaLnBrk="1" hangingPunct="1">
              <a:spcBef>
                <a:spcPct val="0"/>
              </a:spcBef>
            </a:pPr>
            <a:r>
              <a:rPr lang="en-US" altLang="en-US"/>
              <a:t>Excess alcohol consumption, smoking</a:t>
            </a:r>
          </a:p>
          <a:p>
            <a:pPr eaLnBrk="1" hangingPunct="1">
              <a:spcBef>
                <a:spcPct val="0"/>
              </a:spcBef>
            </a:pPr>
            <a:r>
              <a:rPr lang="en-US" altLang="en-US"/>
              <a:t>Illness/disease</a:t>
            </a:r>
          </a:p>
          <a:p>
            <a:pPr eaLnBrk="1" hangingPunct="1">
              <a:spcBef>
                <a:spcPct val="0"/>
              </a:spcBef>
            </a:pPr>
            <a:r>
              <a:rPr lang="en-US" altLang="en-US"/>
              <a:t>Use of certain drugs such as antibiotics – create flora imbalances</a:t>
            </a:r>
          </a:p>
          <a:p>
            <a:pPr eaLnBrk="1" hangingPunct="1">
              <a:spcBef>
                <a:spcPct val="0"/>
              </a:spcBef>
            </a:pPr>
            <a:r>
              <a:rPr lang="en-US" altLang="en-US"/>
              <a:t>Genetics – certain autoimmune digestive illnesses such as Crones Disease are hereditary</a:t>
            </a:r>
          </a:p>
          <a:p>
            <a:pPr eaLnBrk="1" hangingPunct="1">
              <a:spcBef>
                <a:spcPct val="0"/>
              </a:spcBef>
            </a:pPr>
            <a:endParaRPr lang="en-US" altLang="en-US"/>
          </a:p>
        </p:txBody>
      </p:sp>
      <p:sp>
        <p:nvSpPr>
          <p:cNvPr id="27652" name="Slide Number Placeholder 3">
            <a:extLst>
              <a:ext uri="{FF2B5EF4-FFF2-40B4-BE49-F238E27FC236}">
                <a16:creationId xmlns:a16="http://schemas.microsoft.com/office/drawing/2014/main" id="{7D479332-90F5-4816-8870-5127B14AA25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C1D04C9-5146-44EC-8774-3F8A803C3794}" type="slidenum">
              <a:rPr lang="en-US" altLang="en-US"/>
              <a:pPr>
                <a:spcBef>
                  <a:spcPct val="0"/>
                </a:spcBef>
              </a:pPr>
              <a:t>13</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C45A3629-87DF-4B62-A9A0-2041A36EB52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B2A433A7-3046-4E0E-A24B-B666C39B29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common symptoms of digestive distress include –</a:t>
            </a:r>
          </a:p>
          <a:p>
            <a:pPr eaLnBrk="1" hangingPunct="1">
              <a:spcBef>
                <a:spcPct val="0"/>
              </a:spcBef>
            </a:pPr>
            <a:endParaRPr lang="en-US" altLang="en-US"/>
          </a:p>
          <a:p>
            <a:pPr eaLnBrk="1" hangingPunct="1">
              <a:spcBef>
                <a:spcPct val="0"/>
              </a:spcBef>
            </a:pPr>
            <a:r>
              <a:rPr lang="en-US" altLang="en-US"/>
              <a:t>Heartburn</a:t>
            </a:r>
          </a:p>
          <a:p>
            <a:pPr eaLnBrk="1" hangingPunct="1">
              <a:spcBef>
                <a:spcPct val="0"/>
              </a:spcBef>
            </a:pPr>
            <a:r>
              <a:rPr lang="en-US" altLang="en-US"/>
              <a:t>Flatulence</a:t>
            </a:r>
          </a:p>
          <a:p>
            <a:pPr eaLnBrk="1" hangingPunct="1">
              <a:spcBef>
                <a:spcPct val="0"/>
              </a:spcBef>
            </a:pPr>
            <a:r>
              <a:rPr lang="en-US" altLang="en-US"/>
              <a:t>Bloating</a:t>
            </a:r>
          </a:p>
          <a:p>
            <a:pPr eaLnBrk="1" hangingPunct="1">
              <a:spcBef>
                <a:spcPct val="0"/>
              </a:spcBef>
            </a:pPr>
            <a:r>
              <a:rPr lang="en-US" altLang="en-US"/>
              <a:t>Diarrhea</a:t>
            </a:r>
          </a:p>
          <a:p>
            <a:pPr eaLnBrk="1" hangingPunct="1">
              <a:spcBef>
                <a:spcPct val="0"/>
              </a:spcBef>
            </a:pPr>
            <a:r>
              <a:rPr lang="en-US" altLang="en-US"/>
              <a:t>Constipation</a:t>
            </a:r>
          </a:p>
          <a:p>
            <a:pPr eaLnBrk="1" hangingPunct="1">
              <a:spcBef>
                <a:spcPct val="0"/>
              </a:spcBef>
            </a:pPr>
            <a:r>
              <a:rPr lang="en-US" altLang="en-US"/>
              <a:t>Upset stomach</a:t>
            </a:r>
          </a:p>
        </p:txBody>
      </p:sp>
      <p:sp>
        <p:nvSpPr>
          <p:cNvPr id="29700" name="Slide Number Placeholder 3">
            <a:extLst>
              <a:ext uri="{FF2B5EF4-FFF2-40B4-BE49-F238E27FC236}">
                <a16:creationId xmlns:a16="http://schemas.microsoft.com/office/drawing/2014/main" id="{0B115C76-E2D4-46E7-B16A-5D10DEE530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761442F4-8C2D-4F11-9638-74AAE5E82D03}" type="slidenum">
              <a:rPr lang="en-US" altLang="en-US"/>
              <a:pPr>
                <a:spcBef>
                  <a:spcPct val="0"/>
                </a:spcBef>
              </a:pPr>
              <a:t>14</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ACDEF8DA-224E-46B1-920F-35EC58F1D5E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0362D476-6CA6-4D11-A062-24ED1F30F5B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70000"/>
              </a:lnSpc>
              <a:spcBef>
                <a:spcPct val="0"/>
              </a:spcBef>
            </a:pPr>
            <a:r>
              <a:rPr lang="en-US" altLang="en-US" sz="900" dirty="0"/>
              <a:t>COMMON PROBLEMS WITH DIGESTION</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#1:  TOO LITTLE HYDROCHLORIC ACID</a:t>
            </a:r>
          </a:p>
          <a:p>
            <a:pPr eaLnBrk="1" hangingPunct="1">
              <a:lnSpc>
                <a:spcPct val="70000"/>
              </a:lnSpc>
              <a:spcBef>
                <a:spcPct val="0"/>
              </a:spcBef>
            </a:pPr>
            <a:r>
              <a:rPr lang="en-US" altLang="en-US" sz="900" dirty="0"/>
              <a:t>Hypochlorhydria — too little hydrochloric acid in the stomach — is a common digestive disorder. Around age 30, the stomach begins to secrete less hydrochloric acid. This decline continues over the years. Overeating, excessive alcohol, or the habitual use of antacids may also dilute the concentration of stomach acid, reducing the total amount of hydrochloric acid available for digestion. Without sufficient hydrochloric acid, most foods cannot be broken down enough to release certain nutrients for absorption. Or nutrients whose carriers require an acid environment in the stomach may not be absorbed efficiently later on in the intestines. The result may be wasted nutrients, intestinal discomfort, or medical problems. Therefore, even if the diet is nutrient-rich, incomplete digestion can contribute to a nutrient deficiency. Many people believe that indigestion results from excess stomach acid, an assumption that is understandable given the </a:t>
            </a:r>
            <a:r>
              <a:rPr lang="ja-JP" altLang="en-US" sz="900" dirty="0"/>
              <a:t>“</a:t>
            </a:r>
            <a:r>
              <a:rPr lang="en-US" altLang="ja-JP" sz="900" dirty="0"/>
              <a:t>burning</a:t>
            </a:r>
            <a:r>
              <a:rPr lang="ja-JP" altLang="en-US" sz="900" dirty="0"/>
              <a:t>”</a:t>
            </a:r>
            <a:r>
              <a:rPr lang="en-US" altLang="ja-JP" sz="900" dirty="0"/>
              <a:t> sensation often associated with stomach distress. Acid insufficiency, however, is a much more common cause of indigestion. Food that is only partially digested is hindered in its movement through the digestive tract.</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#2: OVERBURDENED ENZYME SUPPLIES </a:t>
            </a:r>
          </a:p>
          <a:p>
            <a:pPr eaLnBrk="1" hangingPunct="1">
              <a:lnSpc>
                <a:spcPct val="70000"/>
              </a:lnSpc>
              <a:spcBef>
                <a:spcPct val="0"/>
              </a:spcBef>
            </a:pPr>
            <a:r>
              <a:rPr lang="en-US" altLang="en-US" sz="900" dirty="0"/>
              <a:t>At times we overindulge in the wrong kinds of foods. Or we eat too fast. Too much food may overburden the capacity of a limited supply of digestive enzymes to break down complex foods into their simpler components.</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#3: TOO LITTLE LACTASE</a:t>
            </a:r>
          </a:p>
          <a:p>
            <a:pPr eaLnBrk="1" hangingPunct="1">
              <a:lnSpc>
                <a:spcPct val="70000"/>
              </a:lnSpc>
              <a:spcBef>
                <a:spcPct val="0"/>
              </a:spcBef>
            </a:pPr>
            <a:r>
              <a:rPr lang="en-US" altLang="en-US" sz="900" dirty="0"/>
              <a:t>Lactose is a sugar found in milk and other dairy products. The digestive enzyme that breaks it into components small enough to absorb and utilize is called lactase. Insufficient lactase may result in lactose malabsorption, or intolerance, characterized by abdominal pain, bloating, flatulence, and diarrhea. The severity of the symptoms varies depending on the amount of lactose ingested and the degree of the enzyme deficiency. Lactase added to foods may reduce discomfort associated with lactose malabsorption.</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#4: UNBALANCED INTESTINAL FLORA</a:t>
            </a:r>
          </a:p>
          <a:p>
            <a:pPr eaLnBrk="1" hangingPunct="1">
              <a:lnSpc>
                <a:spcPct val="70000"/>
              </a:lnSpc>
              <a:spcBef>
                <a:spcPct val="0"/>
              </a:spcBef>
            </a:pPr>
            <a:r>
              <a:rPr lang="en-US" altLang="en-US" sz="900" dirty="0"/>
              <a:t>When beneficial good bacteria are destroyed by poor diet choices, use of antibiotics and other prescription and OTC pharmaceuticals, stress, and poor health, disease-promoting microorganisms can take over and wreak havoc on the digestive and immune system.  A yeast infection is a good example of this.  </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#5:  NOT ENOUGH FIBER</a:t>
            </a:r>
          </a:p>
          <a:p>
            <a:pPr eaLnBrk="1" hangingPunct="1">
              <a:lnSpc>
                <a:spcPct val="70000"/>
              </a:lnSpc>
              <a:spcBef>
                <a:spcPct val="0"/>
              </a:spcBef>
            </a:pPr>
            <a:r>
              <a:rPr lang="en-US" altLang="en-US" sz="900" dirty="0"/>
              <a:t>A high-fiber diet helps keep intestinal function smooth and regular and supports optimal health. Dietary fiber does more than just contribute to the feeling of </a:t>
            </a:r>
            <a:r>
              <a:rPr lang="ja-JP" altLang="en-US" sz="900" dirty="0"/>
              <a:t>“</a:t>
            </a:r>
            <a:r>
              <a:rPr lang="en-US" altLang="ja-JP" sz="900" dirty="0"/>
              <a:t>fullness.</a:t>
            </a:r>
            <a:r>
              <a:rPr lang="ja-JP" altLang="en-US" sz="900" dirty="0"/>
              <a:t>”</a:t>
            </a:r>
            <a:r>
              <a:rPr lang="en-US" altLang="ja-JP" sz="900" dirty="0"/>
              <a:t> It increases the bulk of the intestinal contents, speeding their transit through the intestines and increasing the frequency of elimination. It also supports the metabolic activities of </a:t>
            </a:r>
            <a:r>
              <a:rPr lang="ja-JP" altLang="en-US" sz="900" dirty="0"/>
              <a:t>“</a:t>
            </a:r>
            <a:r>
              <a:rPr lang="en-US" altLang="ja-JP" sz="900" dirty="0"/>
              <a:t>good</a:t>
            </a:r>
            <a:r>
              <a:rPr lang="ja-JP" altLang="en-US" sz="900" dirty="0"/>
              <a:t>”</a:t>
            </a:r>
            <a:r>
              <a:rPr lang="en-US" altLang="ja-JP" sz="900" dirty="0"/>
              <a:t> bacteria and binds bile acids and cholesterol. Populations consuming high fiber diets have a low incidence of intestinal disorders such as diverticulitis, polyps, colitis, hemorrhoids, and cancer. However, despite fiber</a:t>
            </a:r>
            <a:r>
              <a:rPr lang="ja-JP" altLang="en-US" sz="900" dirty="0"/>
              <a:t>’</a:t>
            </a:r>
            <a:r>
              <a:rPr lang="en-US" altLang="ja-JP" sz="900" dirty="0"/>
              <a:t>s many proven benefits, most people don</a:t>
            </a:r>
            <a:r>
              <a:rPr lang="ja-JP" altLang="en-US" sz="900" dirty="0"/>
              <a:t>’</a:t>
            </a:r>
            <a:r>
              <a:rPr lang="en-US" altLang="ja-JP" sz="900" dirty="0"/>
              <a:t>t get anywhere near the 20-35 gm of dietary fiber recommended by the National Cancer Institute. The average person only consumes 12 gm of fiber per day.</a:t>
            </a:r>
          </a:p>
          <a:p>
            <a:pPr eaLnBrk="1" hangingPunct="1">
              <a:lnSpc>
                <a:spcPct val="70000"/>
              </a:lnSpc>
              <a:spcBef>
                <a:spcPct val="0"/>
              </a:spcBef>
            </a:pPr>
            <a:endParaRPr lang="en-US" altLang="en-US" sz="900" dirty="0"/>
          </a:p>
          <a:p>
            <a:pPr eaLnBrk="1" hangingPunct="1">
              <a:lnSpc>
                <a:spcPct val="70000"/>
              </a:lnSpc>
              <a:spcBef>
                <a:spcPct val="0"/>
              </a:spcBef>
            </a:pPr>
            <a:r>
              <a:rPr lang="en-US" altLang="en-US" sz="900" dirty="0"/>
              <a:t>PROBLEM #6:  Stress induced imbalance</a:t>
            </a:r>
          </a:p>
          <a:p>
            <a:pPr eaLnBrk="1" hangingPunct="1">
              <a:lnSpc>
                <a:spcPct val="70000"/>
              </a:lnSpc>
              <a:spcBef>
                <a:spcPct val="0"/>
              </a:spcBef>
            </a:pPr>
            <a:r>
              <a:rPr lang="en-US" altLang="en-US" sz="900" dirty="0"/>
              <a:t>Stress is a major cause of digestive imbalance and digestive system illness.</a:t>
            </a:r>
          </a:p>
          <a:p>
            <a:pPr eaLnBrk="1" hangingPunct="1">
              <a:lnSpc>
                <a:spcPct val="70000"/>
              </a:lnSpc>
              <a:spcBef>
                <a:spcPct val="0"/>
              </a:spcBef>
            </a:pPr>
            <a:endParaRPr lang="en-US" altLang="en-US" sz="900" dirty="0"/>
          </a:p>
        </p:txBody>
      </p:sp>
      <p:sp>
        <p:nvSpPr>
          <p:cNvPr id="31748" name="Slide Number Placeholder 3">
            <a:extLst>
              <a:ext uri="{FF2B5EF4-FFF2-40B4-BE49-F238E27FC236}">
                <a16:creationId xmlns:a16="http://schemas.microsoft.com/office/drawing/2014/main" id="{E95538CB-55A8-4941-AF35-3DE3E90927F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8EFD6EC-50EF-405A-8085-BB1949CB4551}" type="slidenum">
              <a:rPr lang="en-US" altLang="en-US"/>
              <a:pPr>
                <a:spcBef>
                  <a:spcPct val="0"/>
                </a:spcBef>
              </a:pPr>
              <a:t>15</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F413480-0BF3-49C0-B5BC-C550B84B28D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9E71A142-839C-453B-9CE4-A16903504F7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The market for over-the-counter digestive aids is in the millions. While many of the common approaches to address digestive troubles may temporarily treat the symptoms, they don</a:t>
            </a:r>
            <a:r>
              <a:rPr lang="ja-JP" altLang="en-US"/>
              <a:t>’</a:t>
            </a:r>
            <a:r>
              <a:rPr lang="en-US" altLang="ja-JP"/>
              <a:t>t address the long-term cause of the problems.  And as the symptoms reappear, people increase their consumption of digestive aids, leading to a longterm heavy use which can make the underlying problem worse.</a:t>
            </a:r>
            <a:endParaRPr lang="en-US" altLang="en-US"/>
          </a:p>
        </p:txBody>
      </p:sp>
      <p:sp>
        <p:nvSpPr>
          <p:cNvPr id="33796" name="Slide Number Placeholder 3">
            <a:extLst>
              <a:ext uri="{FF2B5EF4-FFF2-40B4-BE49-F238E27FC236}">
                <a16:creationId xmlns:a16="http://schemas.microsoft.com/office/drawing/2014/main" id="{7C50B724-D80C-465A-A724-30A3EA3E3D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C87C27CF-28DA-46C2-8262-7E801A09DF76}" type="slidenum">
              <a:rPr lang="en-US" altLang="en-US"/>
              <a:pPr>
                <a:spcBef>
                  <a:spcPct val="0"/>
                </a:spcBef>
              </a:pPr>
              <a:t>16</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DD9FD088-B175-45E7-A12D-EA43BCE2E5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697DBE5F-2840-4B87-90D6-1AF129FE2D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Digestive health can be improved with a well balanced diet high in fresh fruits and vegetables, legumes, healthy fats, and whole grains.  </a:t>
            </a:r>
          </a:p>
          <a:p>
            <a:pPr eaLnBrk="1" hangingPunct="1">
              <a:spcBef>
                <a:spcPct val="0"/>
              </a:spcBef>
            </a:pPr>
            <a:endParaRPr lang="en-US" altLang="en-US"/>
          </a:p>
          <a:p>
            <a:pPr eaLnBrk="1" hangingPunct="1">
              <a:spcBef>
                <a:spcPct val="0"/>
              </a:spcBef>
            </a:pPr>
            <a:r>
              <a:rPr lang="en-US" altLang="en-US"/>
              <a:t>A healthy diet should be low in or ideally devoid of high fat foods, preserved, cured and salted foods, red meat and problem foods.</a:t>
            </a:r>
          </a:p>
        </p:txBody>
      </p:sp>
      <p:sp>
        <p:nvSpPr>
          <p:cNvPr id="35844" name="Slide Number Placeholder 3">
            <a:extLst>
              <a:ext uri="{FF2B5EF4-FFF2-40B4-BE49-F238E27FC236}">
                <a16:creationId xmlns:a16="http://schemas.microsoft.com/office/drawing/2014/main" id="{52138D7B-9972-4D15-A26E-90E4C22F52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F9AC975-514C-43E1-8131-8B69EE28D424}" type="slidenum">
              <a:rPr lang="en-US" altLang="en-US"/>
              <a:pPr>
                <a:spcBef>
                  <a:spcPct val="0"/>
                </a:spcBef>
              </a:pPr>
              <a:t>17</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393BA985-3DE7-435F-8875-5DE28F83A5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08BD21A-E82F-413B-959B-BDA764662B0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EXCLUSIVELY FROM GNLD: DIGESTIVE SUPPLEMENTS YOU CAN STOMACH</a:t>
            </a:r>
          </a:p>
          <a:p>
            <a:pPr eaLnBrk="1" hangingPunct="1">
              <a:spcBef>
                <a:spcPct val="0"/>
              </a:spcBef>
            </a:pPr>
            <a:endParaRPr lang="en-US" altLang="en-US" dirty="0"/>
          </a:p>
          <a:p>
            <a:pPr eaLnBrk="1" hangingPunct="1">
              <a:spcBef>
                <a:spcPct val="0"/>
              </a:spcBef>
            </a:pPr>
            <a:r>
              <a:rPr lang="en-US" altLang="en-US" dirty="0"/>
              <a:t>Safe and gentle, NeoLife</a:t>
            </a:r>
            <a:r>
              <a:rPr lang="ja-JP" altLang="en-US" dirty="0"/>
              <a:t>’</a:t>
            </a:r>
            <a:r>
              <a:rPr lang="en-US" altLang="ja-JP" dirty="0"/>
              <a:t>s digestive supplements are formulated to support the natural activities of the digestive system. Based in nature and backed by Science, they address the underlying causes of digestive troubles, not just the symptoms. Along with appropriate food choices, they contribute to the stability of the gastrointestinal environment and promote optimal digestive function in the stomach, intestine and colon. </a:t>
            </a:r>
          </a:p>
          <a:p>
            <a:pPr eaLnBrk="1" hangingPunct="1">
              <a:spcBef>
                <a:spcPct val="0"/>
              </a:spcBef>
            </a:pPr>
            <a:endParaRPr lang="en-US" altLang="en-US" dirty="0"/>
          </a:p>
          <a:p>
            <a:pPr eaLnBrk="1" hangingPunct="1">
              <a:spcBef>
                <a:spcPct val="0"/>
              </a:spcBef>
            </a:pPr>
            <a:r>
              <a:rPr lang="en-US" altLang="en-US" dirty="0"/>
              <a:t>NeoLife has formulated a series of leading-edge products to address the most common </a:t>
            </a:r>
            <a:r>
              <a:rPr lang="ja-JP" altLang="en-US" dirty="0"/>
              <a:t>“</a:t>
            </a:r>
            <a:r>
              <a:rPr lang="en-US" altLang="ja-JP" dirty="0"/>
              <a:t>problem areas</a:t>
            </a:r>
            <a:r>
              <a:rPr lang="ja-JP" altLang="en-US" dirty="0"/>
              <a:t>”</a:t>
            </a:r>
            <a:r>
              <a:rPr lang="en-US" altLang="ja-JP" dirty="0"/>
              <a:t> within the digestive tract. Employing the most recent scientific findings and selecting only the finest natural ingredients, the </a:t>
            </a:r>
            <a:r>
              <a:rPr lang="en-US" altLang="en-US" dirty="0"/>
              <a:t>NeoLife</a:t>
            </a:r>
            <a:r>
              <a:rPr lang="en-US" altLang="ja-JP" dirty="0"/>
              <a:t> Scientific Advisory Board has created a product line of digestive aids to provide complete and balanced support for the entire system. To support the natural balance of the digestive tract, our products provide vital acids, enzymes, </a:t>
            </a:r>
            <a:r>
              <a:rPr lang="ja-JP" altLang="en-US" dirty="0"/>
              <a:t>“</a:t>
            </a:r>
            <a:r>
              <a:rPr lang="en-US" altLang="ja-JP" dirty="0"/>
              <a:t>good</a:t>
            </a:r>
            <a:r>
              <a:rPr lang="ja-JP" altLang="en-US" dirty="0"/>
              <a:t>”</a:t>
            </a:r>
            <a:r>
              <a:rPr lang="en-US" altLang="ja-JP" dirty="0"/>
              <a:t> bacteria, fiber, and other healthful factors. Plant-sourced and naturally derived ingredients work with the body to enhance digestion so that you are able to unlock the complete nutritional power of the foods you eat.</a:t>
            </a:r>
            <a:endParaRPr lang="en-US" altLang="en-US" dirty="0"/>
          </a:p>
        </p:txBody>
      </p:sp>
      <p:sp>
        <p:nvSpPr>
          <p:cNvPr id="37892" name="Slide Number Placeholder 3">
            <a:extLst>
              <a:ext uri="{FF2B5EF4-FFF2-40B4-BE49-F238E27FC236}">
                <a16:creationId xmlns:a16="http://schemas.microsoft.com/office/drawing/2014/main" id="{7FF93395-6EDB-4A0A-A312-CDCEC90577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E8A3BE6-90A4-49A1-AF50-6E7417F5945E}" type="slidenum">
              <a:rPr lang="en-US" altLang="en-US"/>
              <a:pPr>
                <a:spcBef>
                  <a:spcPct val="0"/>
                </a:spcBef>
              </a:pPr>
              <a:t>18</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EF9E85EE-F21E-4EE7-80DF-D94AB178BF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8C1AE2B4-1A8E-4D08-A89A-AC8E7E9F83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Without ample acid and enzymes, the digestive system can become stressed beyond capacity and unable to do its best job. </a:t>
            </a:r>
          </a:p>
          <a:p>
            <a:pPr eaLnBrk="1" hangingPunct="1">
              <a:spcBef>
                <a:spcPct val="0"/>
              </a:spcBef>
            </a:pPr>
            <a:r>
              <a:rPr lang="en-US" altLang="en-US" dirty="0">
                <a:solidFill>
                  <a:srgbClr val="595959"/>
                </a:solidFill>
              </a:rPr>
              <a:t>Addresses the causes of indigestion, not just the symptoms</a:t>
            </a:r>
          </a:p>
          <a:p>
            <a:pPr eaLnBrk="1" hangingPunct="1">
              <a:spcBef>
                <a:spcPct val="0"/>
              </a:spcBef>
            </a:pPr>
            <a:endParaRPr lang="en-US" altLang="en-US" dirty="0">
              <a:solidFill>
                <a:srgbClr val="595959"/>
              </a:solidFill>
            </a:endParaRPr>
          </a:p>
          <a:p>
            <a:pPr eaLnBrk="1" hangingPunct="1">
              <a:spcBef>
                <a:spcPct val="0"/>
              </a:spcBef>
              <a:buFontTx/>
              <a:buChar char="•"/>
            </a:pPr>
            <a:r>
              <a:rPr lang="en-US" altLang="en-US" dirty="0">
                <a:solidFill>
                  <a:srgbClr val="595959"/>
                </a:solidFill>
              </a:rPr>
              <a:t>100% plant sourced, natural digestive supplementation in a base of dried beet, licorice root and lemon; no animal ingredients</a:t>
            </a:r>
          </a:p>
          <a:p>
            <a:pPr eaLnBrk="1" hangingPunct="1">
              <a:spcBef>
                <a:spcPct val="0"/>
              </a:spcBef>
              <a:buFontTx/>
              <a:buChar char="•"/>
            </a:pPr>
            <a:r>
              <a:rPr lang="en-US" altLang="en-US" dirty="0">
                <a:solidFill>
                  <a:srgbClr val="595959"/>
                </a:solidFill>
              </a:rPr>
              <a:t> Complete formula of hydrochloride (Betaine HCL) plus lactase and protein-digesting enzymes that supplement the normal body secretions required for healthy digestion</a:t>
            </a:r>
          </a:p>
          <a:p>
            <a:pPr eaLnBrk="1" hangingPunct="1">
              <a:spcBef>
                <a:spcPct val="0"/>
              </a:spcBef>
              <a:buFontTx/>
              <a:buChar char="•"/>
            </a:pPr>
            <a:r>
              <a:rPr lang="en-US" altLang="en-US" sz="2800" b="1" dirty="0"/>
              <a:t>Enzymes </a:t>
            </a:r>
          </a:p>
          <a:p>
            <a:pPr lvl="1" eaLnBrk="1" hangingPunct="1">
              <a:spcBef>
                <a:spcPct val="0"/>
              </a:spcBef>
              <a:buFontTx/>
              <a:buChar char="•"/>
            </a:pPr>
            <a:r>
              <a:rPr lang="en-US" altLang="en-US" sz="2400" dirty="0"/>
              <a:t>Acid stable protease and papain for protein digestion</a:t>
            </a:r>
          </a:p>
          <a:p>
            <a:pPr lvl="1" eaLnBrk="1" hangingPunct="1">
              <a:spcBef>
                <a:spcPct val="0"/>
              </a:spcBef>
              <a:buFontTx/>
              <a:buChar char="•"/>
            </a:pPr>
            <a:r>
              <a:rPr lang="en-US" altLang="en-US" sz="2400" dirty="0"/>
              <a:t>Lactase to help digest lactose in milk products</a:t>
            </a:r>
            <a:endParaRPr lang="en-US" altLang="en-US" dirty="0">
              <a:solidFill>
                <a:srgbClr val="595959"/>
              </a:solidFill>
            </a:endParaRPr>
          </a:p>
          <a:p>
            <a:pPr eaLnBrk="1" hangingPunct="1">
              <a:spcBef>
                <a:spcPct val="0"/>
              </a:spcBef>
              <a:buFontTx/>
              <a:buChar char="•"/>
            </a:pPr>
            <a:r>
              <a:rPr lang="en-US" altLang="en-US" dirty="0">
                <a:solidFill>
                  <a:srgbClr val="595959"/>
                </a:solidFill>
              </a:rPr>
              <a:t> Supports protein digestion with acid-stable, acid-activated proteases including papain (from papaya)</a:t>
            </a:r>
          </a:p>
          <a:p>
            <a:pPr eaLnBrk="1" hangingPunct="1">
              <a:spcBef>
                <a:spcPct val="0"/>
              </a:spcBef>
              <a:buFontTx/>
              <a:buChar char="•"/>
            </a:pPr>
            <a:r>
              <a:rPr lang="en-US" altLang="en-US" dirty="0">
                <a:solidFill>
                  <a:srgbClr val="595959"/>
                </a:solidFill>
              </a:rPr>
              <a:t> Assists in lactose digestion for the lactose intolerant</a:t>
            </a:r>
          </a:p>
          <a:p>
            <a:pPr eaLnBrk="1" hangingPunct="1">
              <a:spcBef>
                <a:spcPct val="0"/>
              </a:spcBef>
              <a:buFontTx/>
              <a:buChar char="•"/>
            </a:pPr>
            <a:r>
              <a:rPr lang="en-US" altLang="en-US" dirty="0">
                <a:solidFill>
                  <a:srgbClr val="595959"/>
                </a:solidFill>
              </a:rPr>
              <a:t> Non-habit forming like antacids </a:t>
            </a:r>
            <a:endParaRPr lang="en-US" altLang="en-US" dirty="0"/>
          </a:p>
          <a:p>
            <a:pPr eaLnBrk="1" hangingPunct="1">
              <a:spcBef>
                <a:spcPct val="0"/>
              </a:spcBef>
            </a:pPr>
            <a:endParaRPr lang="en-US" altLang="en-US" dirty="0"/>
          </a:p>
        </p:txBody>
      </p:sp>
      <p:sp>
        <p:nvSpPr>
          <p:cNvPr id="39940" name="Slide Number Placeholder 3">
            <a:extLst>
              <a:ext uri="{FF2B5EF4-FFF2-40B4-BE49-F238E27FC236}">
                <a16:creationId xmlns:a16="http://schemas.microsoft.com/office/drawing/2014/main" id="{78EBC7D3-57A2-4564-B084-7004D19828C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F603B56A-1464-4493-99E4-24C1E6065DDA}" type="slidenum">
              <a:rPr lang="en-US" altLang="en-US"/>
              <a:pPr>
                <a:spcBef>
                  <a:spcPct val="0"/>
                </a:spcBef>
              </a:pPr>
              <a:t>19</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57AEDBFC-8702-4B4A-8F4F-B3EAFD68D1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5F6FD101-2194-4C91-A5A1-0B6DF8455F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Tx/>
              <a:buChar char="•"/>
            </a:pPr>
            <a:r>
              <a:rPr lang="en-US" altLang="en-US">
                <a:solidFill>
                  <a:srgbClr val="595959"/>
                </a:solidFill>
              </a:rPr>
              <a:t>Efficient special formula works within pH of the intestinal tract to enhance digestion and improve nutrient absorption</a:t>
            </a:r>
          </a:p>
          <a:p>
            <a:pPr eaLnBrk="1" hangingPunct="1">
              <a:spcBef>
                <a:spcPct val="0"/>
              </a:spcBef>
              <a:buFontTx/>
              <a:buChar char="•"/>
            </a:pPr>
            <a:r>
              <a:rPr lang="en-US" altLang="en-US">
                <a:solidFill>
                  <a:srgbClr val="595959"/>
                </a:solidFill>
              </a:rPr>
              <a:t> Broad spectrum formula supplies all three enzyme types – proteases, amylases and lipases</a:t>
            </a:r>
          </a:p>
          <a:p>
            <a:pPr eaLnBrk="1" hangingPunct="1">
              <a:spcBef>
                <a:spcPct val="0"/>
              </a:spcBef>
              <a:buFontTx/>
              <a:buChar char="•"/>
            </a:pPr>
            <a:r>
              <a:rPr lang="en-US" altLang="en-US">
                <a:solidFill>
                  <a:srgbClr val="595959"/>
                </a:solidFill>
              </a:rPr>
              <a:t> Powerful microplant enzymes are combined with bile salts and dehydrochloric acid for enhanced fat digestion</a:t>
            </a:r>
          </a:p>
          <a:p>
            <a:pPr eaLnBrk="1" hangingPunct="1">
              <a:spcBef>
                <a:spcPct val="0"/>
              </a:spcBef>
              <a:buFontTx/>
              <a:buChar char="•"/>
            </a:pPr>
            <a:r>
              <a:rPr lang="en-US" altLang="en-US">
                <a:solidFill>
                  <a:srgbClr val="595959"/>
                </a:solidFill>
              </a:rPr>
              <a:t> Targeted </a:t>
            </a:r>
            <a:r>
              <a:rPr lang="ja-JP" altLang="en-US">
                <a:solidFill>
                  <a:srgbClr val="595959"/>
                </a:solidFill>
              </a:rPr>
              <a:t>‘</a:t>
            </a:r>
            <a:r>
              <a:rPr lang="en-US" altLang="ja-JP">
                <a:solidFill>
                  <a:srgbClr val="595959"/>
                </a:solidFill>
              </a:rPr>
              <a:t>enteric coated</a:t>
            </a:r>
            <a:r>
              <a:rPr lang="ja-JP" altLang="en-US">
                <a:solidFill>
                  <a:srgbClr val="595959"/>
                </a:solidFill>
              </a:rPr>
              <a:t>’</a:t>
            </a:r>
            <a:r>
              <a:rPr lang="en-US" altLang="ja-JP">
                <a:solidFill>
                  <a:srgbClr val="595959"/>
                </a:solidFill>
              </a:rPr>
              <a:t> technology ensures efficacy</a:t>
            </a:r>
          </a:p>
          <a:p>
            <a:pPr eaLnBrk="1" hangingPunct="1">
              <a:spcBef>
                <a:spcPct val="0"/>
              </a:spcBef>
              <a:buFontTx/>
              <a:buChar char="•"/>
            </a:pPr>
            <a:r>
              <a:rPr lang="en-US" altLang="en-US">
                <a:solidFill>
                  <a:srgbClr val="595959"/>
                </a:solidFill>
              </a:rPr>
              <a:t> Non-habit forming like antacids; addresses not just the symptoms but the cause </a:t>
            </a:r>
          </a:p>
          <a:p>
            <a:pPr eaLnBrk="1" hangingPunct="1">
              <a:spcBef>
                <a:spcPct val="0"/>
              </a:spcBef>
            </a:pPr>
            <a:endParaRPr lang="en-US" altLang="en-US"/>
          </a:p>
          <a:p>
            <a:pPr eaLnBrk="1" hangingPunct="1">
              <a:spcBef>
                <a:spcPct val="0"/>
              </a:spcBef>
            </a:pPr>
            <a:endParaRPr lang="en-US" altLang="en-US"/>
          </a:p>
          <a:p>
            <a:pPr eaLnBrk="1" hangingPunct="1">
              <a:spcBef>
                <a:spcPct val="0"/>
              </a:spcBef>
            </a:pPr>
            <a:r>
              <a:rPr lang="en-US" altLang="en-US" b="1"/>
              <a:t>Protease</a:t>
            </a:r>
            <a:r>
              <a:rPr lang="en-US" altLang="en-US"/>
              <a:t> for protein digestion</a:t>
            </a:r>
          </a:p>
          <a:p>
            <a:pPr eaLnBrk="1" hangingPunct="1">
              <a:spcBef>
                <a:spcPct val="0"/>
              </a:spcBef>
            </a:pPr>
            <a:r>
              <a:rPr lang="en-US" altLang="en-US" b="1"/>
              <a:t>Amylase</a:t>
            </a:r>
            <a:r>
              <a:rPr lang="en-US" altLang="en-US"/>
              <a:t> for carbohydrate digestion</a:t>
            </a:r>
          </a:p>
          <a:p>
            <a:pPr eaLnBrk="1" hangingPunct="1">
              <a:spcBef>
                <a:spcPct val="0"/>
              </a:spcBef>
            </a:pPr>
            <a:r>
              <a:rPr lang="en-US" altLang="en-US" b="1"/>
              <a:t>Lipase, bile salts and dehydrocholic acid</a:t>
            </a:r>
            <a:r>
              <a:rPr lang="en-US" altLang="en-US"/>
              <a:t> for fat digestion</a:t>
            </a:r>
          </a:p>
          <a:p>
            <a:pPr eaLnBrk="1" hangingPunct="1">
              <a:spcBef>
                <a:spcPct val="0"/>
              </a:spcBef>
            </a:pPr>
            <a:endParaRPr lang="en-US" altLang="en-US"/>
          </a:p>
        </p:txBody>
      </p:sp>
      <p:sp>
        <p:nvSpPr>
          <p:cNvPr id="41988" name="Slide Number Placeholder 3">
            <a:extLst>
              <a:ext uri="{FF2B5EF4-FFF2-40B4-BE49-F238E27FC236}">
                <a16:creationId xmlns:a16="http://schemas.microsoft.com/office/drawing/2014/main" id="{4115EA3B-4D16-4211-8FDC-80D3EDDAA2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626E7D28-D4DB-4CD3-A2EB-819F7FE74CA0}" type="slidenum">
              <a:rPr lang="en-US" altLang="en-US"/>
              <a:pPr>
                <a:spcBef>
                  <a:spcPct val="0"/>
                </a:spcBef>
              </a:pPr>
              <a:t>20</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25FF0B05-1B6E-4A4E-B0C7-A82BD08BA1A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E63654C5-2DF8-40C9-991A-E7B8C54228E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Beta-Zyme has a </a:t>
            </a:r>
            <a:r>
              <a:rPr lang="ja-JP" altLang="en-US"/>
              <a:t>“</a:t>
            </a:r>
            <a:r>
              <a:rPr lang="en-US" altLang="ja-JP"/>
              <a:t>one-two</a:t>
            </a:r>
            <a:r>
              <a:rPr lang="ja-JP" altLang="en-US"/>
              <a:t>”</a:t>
            </a:r>
            <a:r>
              <a:rPr lang="en-US" altLang="ja-JP"/>
              <a:t> punch that attacks digestive ailments where they begin, in the stomach and the intestine. Beta-Zyme contains enzymes that support the body</a:t>
            </a:r>
            <a:r>
              <a:rPr lang="ja-JP" altLang="en-US"/>
              <a:t>’</a:t>
            </a:r>
            <a:r>
              <a:rPr lang="en-US" altLang="ja-JP"/>
              <a:t>s ability to digest carbohydrates, fats and proteins. Composed of two different NeoLife digestive aides, Beta-Zyme attacks the </a:t>
            </a:r>
            <a:r>
              <a:rPr lang="en-US" altLang="ja-JP" i="1"/>
              <a:t>cause of digestive discomfort, not just the symptoms.</a:t>
            </a:r>
            <a:endParaRPr lang="en-US" altLang="en-US" i="1"/>
          </a:p>
        </p:txBody>
      </p:sp>
      <p:sp>
        <p:nvSpPr>
          <p:cNvPr id="44036" name="Slide Number Placeholder 3">
            <a:extLst>
              <a:ext uri="{FF2B5EF4-FFF2-40B4-BE49-F238E27FC236}">
                <a16:creationId xmlns:a16="http://schemas.microsoft.com/office/drawing/2014/main" id="{C8BEC8E3-ABC9-4027-BC5D-848F607D103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0C07158B-7A6B-49C0-A165-CC0A753565EA}" type="slidenum">
              <a:rPr lang="en-US" altLang="en-US"/>
              <a:pPr>
                <a:spcBef>
                  <a:spcPct val="0"/>
                </a:spcBef>
              </a:pPr>
              <a:t>21</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F7254110-531F-42FA-8C71-9F8FCDC4FB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970642D1-8BCE-44CB-B831-27D5E68B463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Beneficial (</a:t>
            </a:r>
            <a:r>
              <a:rPr lang="ja-JP" altLang="en-US" dirty="0"/>
              <a:t>“</a:t>
            </a:r>
            <a:r>
              <a:rPr lang="en-US" altLang="ja-JP" dirty="0"/>
              <a:t>good</a:t>
            </a:r>
            <a:r>
              <a:rPr lang="ja-JP" altLang="en-US" dirty="0"/>
              <a:t>”</a:t>
            </a:r>
            <a:r>
              <a:rPr lang="en-US" altLang="ja-JP" dirty="0"/>
              <a:t>) intestinal bacteria promote health, discourage the growth of disease-causing (</a:t>
            </a:r>
            <a:r>
              <a:rPr lang="ja-JP" altLang="en-US" dirty="0"/>
              <a:t>“</a:t>
            </a:r>
            <a:r>
              <a:rPr lang="en-US" altLang="ja-JP" dirty="0"/>
              <a:t>bad</a:t>
            </a:r>
            <a:r>
              <a:rPr lang="ja-JP" altLang="en-US" dirty="0"/>
              <a:t>”</a:t>
            </a:r>
            <a:r>
              <a:rPr lang="en-US" altLang="ja-JP" dirty="0"/>
              <a:t>) bacteria and pathogenic fungi, and improve the balance of microbes which normally inhabit our intestines. Many beneficial bacteria transform naturally occurring sugars, especially lactose, into lactic acid, promoting a more balanced and stable intestinal environment. As one of the most abundant sources of lactose is milk, these beneficial bacteria have been used for thousands of years to produce yogurt, cheese, and fermented milks. Both science and folklore support healthful roles for these foods. </a:t>
            </a:r>
            <a:r>
              <a:rPr lang="en-US" altLang="en-US" dirty="0"/>
              <a:t>NeoLife</a:t>
            </a:r>
            <a:r>
              <a:rPr lang="ja-JP" altLang="en-US" dirty="0"/>
              <a:t>’</a:t>
            </a:r>
            <a:r>
              <a:rPr lang="en-US" altLang="ja-JP" dirty="0"/>
              <a:t>s supplement of beneficial bacteria, Acidophilus Plus, combines potency with technology to guarantee that live organisms survive the stomach acid and reach the intestines to deliver five billion viable organisms capable of supporting optimal digestive tract function.</a:t>
            </a:r>
            <a:endParaRPr lang="en-US" altLang="en-US" dirty="0"/>
          </a:p>
        </p:txBody>
      </p:sp>
      <p:sp>
        <p:nvSpPr>
          <p:cNvPr id="46084" name="Slide Number Placeholder 3">
            <a:extLst>
              <a:ext uri="{FF2B5EF4-FFF2-40B4-BE49-F238E27FC236}">
                <a16:creationId xmlns:a16="http://schemas.microsoft.com/office/drawing/2014/main" id="{8A2FD3EF-FCC9-4C4B-9BAC-09215FBA98F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305883A-0EA2-43EB-A1E6-1545E6FD9D69}" type="slidenum">
              <a:rPr lang="en-US" altLang="en-US"/>
              <a:pPr>
                <a:spcBef>
                  <a:spcPct val="0"/>
                </a:spcBef>
              </a:pPr>
              <a:t>22</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C31AB64-3E04-4674-B215-EE80775FFE4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73760547-340D-41D7-BB14-1E63E8A5FA4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20000"/>
          </a:bodyPr>
          <a:lstStyle/>
          <a:p>
            <a:pPr eaLnBrk="1" hangingPunct="1">
              <a:lnSpc>
                <a:spcPct val="90000"/>
              </a:lnSpc>
              <a:spcBef>
                <a:spcPct val="0"/>
              </a:spcBef>
            </a:pPr>
            <a:r>
              <a:rPr lang="en-US" altLang="en-US" dirty="0">
                <a:latin typeface="Times" panose="02020603050405020304" pitchFamily="18" charset="0"/>
              </a:rPr>
              <a:t>The human gastrointestinal tract contains more than 500 types of bacteria – both beneficial and potentially harmful.</a:t>
            </a:r>
          </a:p>
          <a:p>
            <a:pPr eaLnBrk="1" hangingPunct="1">
              <a:lnSpc>
                <a:spcPct val="90000"/>
              </a:lnSpc>
              <a:spcBef>
                <a:spcPct val="0"/>
              </a:spcBef>
            </a:pPr>
            <a:r>
              <a:rPr lang="en-US" altLang="en-US" dirty="0">
                <a:latin typeface="Times" panose="02020603050405020304" pitchFamily="18" charset="0"/>
              </a:rPr>
              <a:t>	 </a:t>
            </a:r>
          </a:p>
          <a:p>
            <a:pPr eaLnBrk="1" hangingPunct="1">
              <a:lnSpc>
                <a:spcPct val="90000"/>
              </a:lnSpc>
              <a:spcBef>
                <a:spcPct val="0"/>
              </a:spcBef>
            </a:pPr>
            <a:r>
              <a:rPr lang="en-US" altLang="en-US" dirty="0">
                <a:latin typeface="Times" panose="02020603050405020304" pitchFamily="18" charset="0"/>
              </a:rPr>
              <a:t>Beneficial bacteria also known as probiotics - are a group of naturally occurring intestinal bacteria that participates in and protects human health and well being.</a:t>
            </a:r>
          </a:p>
          <a:p>
            <a:pPr eaLnBrk="1" hangingPunct="1">
              <a:lnSpc>
                <a:spcPct val="90000"/>
              </a:lnSpc>
              <a:spcBef>
                <a:spcPct val="0"/>
              </a:spcBef>
            </a:pPr>
            <a:r>
              <a:rPr lang="en-US" altLang="en-US" dirty="0">
                <a:latin typeface="Times" panose="02020603050405020304" pitchFamily="18" charset="0"/>
              </a:rPr>
              <a:t>When beneficial bacteria are in short supply the undesirable bacteria can multiply causing an unhealthy balance. </a:t>
            </a:r>
          </a:p>
          <a:p>
            <a:pPr eaLnBrk="1" hangingPunct="1">
              <a:lnSpc>
                <a:spcPct val="90000"/>
              </a:lnSpc>
              <a:spcBef>
                <a:spcPct val="0"/>
              </a:spcBef>
            </a:pPr>
            <a:r>
              <a:rPr lang="en-US" altLang="en-US" dirty="0">
                <a:latin typeface="Times" panose="02020603050405020304" pitchFamily="18" charset="0"/>
              </a:rPr>
              <a:t>       The result – digestive discomfort or more serious problems such as gastrointestinal disease.</a:t>
            </a:r>
          </a:p>
          <a:p>
            <a:pPr eaLnBrk="1" hangingPunct="1">
              <a:lnSpc>
                <a:spcPct val="90000"/>
              </a:lnSpc>
              <a:spcBef>
                <a:spcPct val="0"/>
              </a:spcBef>
            </a:pPr>
            <a:endParaRPr lang="it-IT" altLang="en-US" dirty="0"/>
          </a:p>
          <a:p>
            <a:pPr eaLnBrk="1" hangingPunct="1">
              <a:lnSpc>
                <a:spcPct val="90000"/>
              </a:lnSpc>
              <a:spcBef>
                <a:spcPct val="0"/>
              </a:spcBef>
            </a:pPr>
            <a:r>
              <a:rPr lang="it-IT" altLang="en-US" dirty="0"/>
              <a:t>Probiotics: A foundation for good health</a:t>
            </a:r>
          </a:p>
          <a:p>
            <a:pPr eaLnBrk="1" hangingPunct="1">
              <a:lnSpc>
                <a:spcPct val="90000"/>
              </a:lnSpc>
              <a:spcBef>
                <a:spcPct val="0"/>
              </a:spcBef>
            </a:pPr>
            <a:endParaRPr lang="en-US" altLang="en-US" dirty="0"/>
          </a:p>
          <a:p>
            <a:pPr eaLnBrk="1" hangingPunct="1">
              <a:lnSpc>
                <a:spcPct val="90000"/>
              </a:lnSpc>
              <a:spcBef>
                <a:spcPct val="0"/>
              </a:spcBef>
            </a:pPr>
            <a:r>
              <a:rPr lang="en-US" altLang="en-US" sz="1000" b="1" dirty="0">
                <a:solidFill>
                  <a:srgbClr val="595959"/>
                </a:solidFill>
              </a:rPr>
              <a:t>Strengthen Immunity</a:t>
            </a:r>
          </a:p>
          <a:p>
            <a:pPr lvl="1" eaLnBrk="1" hangingPunct="1">
              <a:lnSpc>
                <a:spcPct val="90000"/>
              </a:lnSpc>
              <a:spcBef>
                <a:spcPct val="0"/>
              </a:spcBef>
              <a:buFontTx/>
              <a:buChar char="•"/>
            </a:pPr>
            <a:r>
              <a:rPr lang="en-US" altLang="en-US" sz="1000" dirty="0">
                <a:solidFill>
                  <a:srgbClr val="595959"/>
                </a:solidFill>
              </a:rPr>
              <a:t>Improve innate immunity</a:t>
            </a:r>
          </a:p>
          <a:p>
            <a:pPr lvl="2" eaLnBrk="1" hangingPunct="1">
              <a:lnSpc>
                <a:spcPct val="90000"/>
              </a:lnSpc>
              <a:spcBef>
                <a:spcPct val="0"/>
              </a:spcBef>
              <a:buFontTx/>
              <a:buChar char="•"/>
            </a:pPr>
            <a:r>
              <a:rPr lang="it-IT" altLang="en-US" sz="1000" dirty="0">
                <a:latin typeface="Times" panose="02020603050405020304" pitchFamily="18" charset="0"/>
              </a:rPr>
              <a:t>Produce antibiotic substances</a:t>
            </a:r>
          </a:p>
          <a:p>
            <a:pPr lvl="2" eaLnBrk="1" hangingPunct="1">
              <a:lnSpc>
                <a:spcPct val="90000"/>
              </a:lnSpc>
              <a:spcBef>
                <a:spcPct val="0"/>
              </a:spcBef>
              <a:buFontTx/>
              <a:buChar char="•"/>
            </a:pPr>
            <a:r>
              <a:rPr lang="it-IT" altLang="en-US" sz="1000" dirty="0">
                <a:latin typeface="Times" panose="02020603050405020304" pitchFamily="18" charset="0"/>
              </a:rPr>
              <a:t> Discourage growth of disease causing bacteria</a:t>
            </a:r>
          </a:p>
          <a:p>
            <a:pPr lvl="1" eaLnBrk="1" hangingPunct="1">
              <a:lnSpc>
                <a:spcPct val="90000"/>
              </a:lnSpc>
              <a:spcBef>
                <a:spcPct val="0"/>
              </a:spcBef>
              <a:buFontTx/>
              <a:buChar char="•"/>
            </a:pPr>
            <a:r>
              <a:rPr lang="en-US" altLang="en-US" sz="1000" dirty="0">
                <a:solidFill>
                  <a:srgbClr val="595959"/>
                </a:solidFill>
              </a:rPr>
              <a:t>Reduce food allergy symptoms in children</a:t>
            </a:r>
          </a:p>
          <a:p>
            <a:pPr lvl="1" eaLnBrk="1" hangingPunct="1">
              <a:lnSpc>
                <a:spcPct val="90000"/>
              </a:lnSpc>
              <a:spcBef>
                <a:spcPct val="0"/>
              </a:spcBef>
              <a:buFontTx/>
              <a:buChar char="•"/>
            </a:pPr>
            <a:r>
              <a:rPr lang="en-US" altLang="en-US" sz="1000" dirty="0">
                <a:solidFill>
                  <a:srgbClr val="595959"/>
                </a:solidFill>
              </a:rPr>
              <a:t>Prevent infection naturally</a:t>
            </a:r>
          </a:p>
          <a:p>
            <a:pPr eaLnBrk="1" hangingPunct="1">
              <a:lnSpc>
                <a:spcPct val="90000"/>
              </a:lnSpc>
              <a:spcBef>
                <a:spcPct val="20000"/>
              </a:spcBef>
            </a:pPr>
            <a:endParaRPr lang="en-US" altLang="en-US" sz="1000" b="1" dirty="0">
              <a:solidFill>
                <a:srgbClr val="595959"/>
              </a:solidFill>
            </a:endParaRPr>
          </a:p>
          <a:p>
            <a:pPr eaLnBrk="1" hangingPunct="1">
              <a:lnSpc>
                <a:spcPct val="90000"/>
              </a:lnSpc>
              <a:spcBef>
                <a:spcPct val="20000"/>
              </a:spcBef>
            </a:pPr>
            <a:r>
              <a:rPr lang="en-US" altLang="en-US" sz="1000" b="1" dirty="0">
                <a:solidFill>
                  <a:srgbClr val="595959"/>
                </a:solidFill>
              </a:rPr>
              <a:t>Support Efficient Metabolism</a:t>
            </a:r>
          </a:p>
          <a:p>
            <a:pPr lvl="1" eaLnBrk="1" hangingPunct="1">
              <a:lnSpc>
                <a:spcPct val="90000"/>
              </a:lnSpc>
              <a:spcBef>
                <a:spcPct val="20000"/>
              </a:spcBef>
              <a:buFontTx/>
              <a:buChar char="•"/>
            </a:pPr>
            <a:r>
              <a:rPr lang="en-US" altLang="en-US" sz="1000" dirty="0">
                <a:solidFill>
                  <a:srgbClr val="595959"/>
                </a:solidFill>
              </a:rPr>
              <a:t>Aid in absorption of minerals</a:t>
            </a:r>
          </a:p>
          <a:p>
            <a:pPr lvl="1" eaLnBrk="1" hangingPunct="1">
              <a:lnSpc>
                <a:spcPct val="90000"/>
              </a:lnSpc>
              <a:spcBef>
                <a:spcPct val="20000"/>
              </a:spcBef>
              <a:buFontTx/>
              <a:buChar char="•"/>
            </a:pPr>
            <a:r>
              <a:rPr lang="en-US" altLang="en-US" sz="1000" dirty="0">
                <a:solidFill>
                  <a:srgbClr val="595959"/>
                </a:solidFill>
              </a:rPr>
              <a:t>Synthesize B-vitamins</a:t>
            </a:r>
          </a:p>
          <a:p>
            <a:pPr lvl="1" eaLnBrk="1" hangingPunct="1">
              <a:lnSpc>
                <a:spcPct val="90000"/>
              </a:lnSpc>
              <a:spcBef>
                <a:spcPct val="20000"/>
              </a:spcBef>
              <a:buFontTx/>
              <a:buChar char="•"/>
            </a:pPr>
            <a:r>
              <a:rPr lang="en-US" altLang="en-US" sz="1000" dirty="0">
                <a:solidFill>
                  <a:srgbClr val="595959"/>
                </a:solidFill>
              </a:rPr>
              <a:t>Lower levels of toxic/mutagenic compounds</a:t>
            </a:r>
          </a:p>
          <a:p>
            <a:pPr lvl="1" eaLnBrk="1" hangingPunct="1">
              <a:lnSpc>
                <a:spcPct val="90000"/>
              </a:lnSpc>
              <a:spcBef>
                <a:spcPct val="0"/>
              </a:spcBef>
              <a:buFontTx/>
              <a:buChar char="•"/>
            </a:pPr>
            <a:r>
              <a:rPr lang="it-IT" altLang="en-US" sz="1000" dirty="0">
                <a:latin typeface="Times" panose="02020603050405020304" pitchFamily="18" charset="0"/>
              </a:rPr>
              <a:t>     Help release nutrients from food</a:t>
            </a:r>
          </a:p>
          <a:p>
            <a:pPr lvl="1" eaLnBrk="1" hangingPunct="1">
              <a:lnSpc>
                <a:spcPct val="90000"/>
              </a:lnSpc>
              <a:spcBef>
                <a:spcPct val="0"/>
              </a:spcBef>
              <a:buFontTx/>
              <a:buChar char="•"/>
            </a:pPr>
            <a:endParaRPr lang="it-IT" altLang="en-US" sz="1000" dirty="0">
              <a:latin typeface="Times" panose="02020603050405020304" pitchFamily="18" charset="0"/>
            </a:endParaRPr>
          </a:p>
          <a:p>
            <a:pPr eaLnBrk="1" hangingPunct="1">
              <a:lnSpc>
                <a:spcPct val="90000"/>
              </a:lnSpc>
              <a:spcBef>
                <a:spcPct val="20000"/>
              </a:spcBef>
            </a:pPr>
            <a:r>
              <a:rPr lang="en-US" altLang="en-US" sz="1000" b="1" dirty="0">
                <a:solidFill>
                  <a:srgbClr val="595959"/>
                </a:solidFill>
              </a:rPr>
              <a:t>Promote colon health</a:t>
            </a:r>
          </a:p>
          <a:p>
            <a:pPr lvl="1" eaLnBrk="1" hangingPunct="1">
              <a:lnSpc>
                <a:spcPct val="90000"/>
              </a:lnSpc>
              <a:spcBef>
                <a:spcPct val="20000"/>
              </a:spcBef>
              <a:buFontTx/>
              <a:buChar char="•"/>
            </a:pPr>
            <a:r>
              <a:rPr lang="en-US" altLang="en-US" sz="1000" dirty="0">
                <a:solidFill>
                  <a:srgbClr val="595959"/>
                </a:solidFill>
              </a:rPr>
              <a:t>Reduce risk of colon cancer</a:t>
            </a:r>
          </a:p>
          <a:p>
            <a:pPr lvl="1" eaLnBrk="1" hangingPunct="1">
              <a:lnSpc>
                <a:spcPct val="90000"/>
              </a:lnSpc>
              <a:spcBef>
                <a:spcPct val="20000"/>
              </a:spcBef>
              <a:buFontTx/>
              <a:buChar char="•"/>
            </a:pPr>
            <a:r>
              <a:rPr lang="en-US" altLang="en-US" sz="1000" dirty="0">
                <a:solidFill>
                  <a:srgbClr val="595959"/>
                </a:solidFill>
              </a:rPr>
              <a:t>Support healthy colon cells</a:t>
            </a:r>
          </a:p>
          <a:p>
            <a:pPr lvl="1" eaLnBrk="1" hangingPunct="1">
              <a:lnSpc>
                <a:spcPct val="90000"/>
              </a:lnSpc>
              <a:spcBef>
                <a:spcPct val="20000"/>
              </a:spcBef>
              <a:buFontTx/>
              <a:buChar char="•"/>
            </a:pPr>
            <a:r>
              <a:rPr lang="it-IT" altLang="en-US" sz="1000" dirty="0">
                <a:latin typeface="Times" panose="02020603050405020304" pitchFamily="18" charset="0"/>
              </a:rPr>
              <a:t>Bacterial enzymes detoxify cancer-causing substances</a:t>
            </a:r>
          </a:p>
          <a:p>
            <a:pPr eaLnBrk="1" hangingPunct="1">
              <a:lnSpc>
                <a:spcPct val="90000"/>
              </a:lnSpc>
              <a:spcBef>
                <a:spcPct val="0"/>
              </a:spcBef>
            </a:pPr>
            <a:endParaRPr lang="en-US" altLang="en-US" dirty="0">
              <a:latin typeface="Times" panose="02020603050405020304" pitchFamily="18" charset="0"/>
            </a:endParaRPr>
          </a:p>
          <a:p>
            <a:pPr eaLnBrk="1" hangingPunct="1">
              <a:lnSpc>
                <a:spcPct val="90000"/>
              </a:lnSpc>
              <a:spcBef>
                <a:spcPct val="0"/>
              </a:spcBef>
            </a:pPr>
            <a:r>
              <a:rPr lang="en-US" altLang="en-US" dirty="0"/>
              <a:t>For anyone wanting to ensure an intestinal abundance of good bacteria or to re-colonize the intestinal tract following:</a:t>
            </a:r>
          </a:p>
          <a:p>
            <a:pPr lvl="1" eaLnBrk="1" hangingPunct="1">
              <a:lnSpc>
                <a:spcPct val="90000"/>
              </a:lnSpc>
              <a:spcBef>
                <a:spcPct val="0"/>
              </a:spcBef>
            </a:pPr>
            <a:r>
              <a:rPr lang="en-US" altLang="en-US" dirty="0"/>
              <a:t>Antibiotic treatment</a:t>
            </a:r>
          </a:p>
          <a:p>
            <a:pPr lvl="1" eaLnBrk="1" hangingPunct="1">
              <a:lnSpc>
                <a:spcPct val="90000"/>
              </a:lnSpc>
              <a:spcBef>
                <a:spcPct val="0"/>
              </a:spcBef>
            </a:pPr>
            <a:r>
              <a:rPr lang="en-US" altLang="en-US" dirty="0"/>
              <a:t>Excess alcohol intake</a:t>
            </a:r>
          </a:p>
          <a:p>
            <a:pPr lvl="1" eaLnBrk="1" hangingPunct="1">
              <a:lnSpc>
                <a:spcPct val="90000"/>
              </a:lnSpc>
              <a:spcBef>
                <a:spcPct val="0"/>
              </a:spcBef>
            </a:pPr>
            <a:r>
              <a:rPr lang="en-US" altLang="en-US" dirty="0"/>
              <a:t>Food poisoning</a:t>
            </a:r>
          </a:p>
          <a:p>
            <a:pPr lvl="1" eaLnBrk="1" hangingPunct="1">
              <a:lnSpc>
                <a:spcPct val="90000"/>
              </a:lnSpc>
              <a:spcBef>
                <a:spcPct val="0"/>
              </a:spcBef>
            </a:pPr>
            <a:r>
              <a:rPr lang="en-US" altLang="en-US" dirty="0"/>
              <a:t>Traveler</a:t>
            </a:r>
            <a:r>
              <a:rPr lang="ja-JP" altLang="en-US" dirty="0"/>
              <a:t>’</a:t>
            </a:r>
            <a:r>
              <a:rPr lang="en-US" altLang="ja-JP" dirty="0"/>
              <a:t>s diarrhea</a:t>
            </a:r>
            <a:endParaRPr lang="en-US" altLang="en-US" dirty="0"/>
          </a:p>
        </p:txBody>
      </p:sp>
      <p:sp>
        <p:nvSpPr>
          <p:cNvPr id="49156" name="Slide Number Placeholder 3">
            <a:extLst>
              <a:ext uri="{FF2B5EF4-FFF2-40B4-BE49-F238E27FC236}">
                <a16:creationId xmlns:a16="http://schemas.microsoft.com/office/drawing/2014/main" id="{A97593DA-FDAC-4908-8190-4C771C88DD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CAABDBD-681B-41AC-882B-56B1A1494B9C}" type="slidenum">
              <a:rPr lang="en-US" altLang="en-US"/>
              <a:pPr>
                <a:spcBef>
                  <a:spcPct val="0"/>
                </a:spcBef>
              </a:pPr>
              <a:t>24</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E0834D7C-FADF-4AE9-93BF-3FFE744BECF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2AC6018C-49A2-4FB4-ADA5-C7717969E13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lnSpcReduction="10000"/>
          </a:bodyPr>
          <a:lstStyle/>
          <a:p>
            <a:pPr eaLnBrk="1" hangingPunct="1">
              <a:spcBef>
                <a:spcPct val="0"/>
              </a:spcBef>
            </a:pPr>
            <a:r>
              <a:rPr lang="en-US" altLang="en-US" b="1" dirty="0"/>
              <a:t>Acidophilus Plus – </a:t>
            </a:r>
          </a:p>
          <a:p>
            <a:pPr eaLnBrk="1" hangingPunct="1">
              <a:spcBef>
                <a:spcPct val="0"/>
              </a:spcBef>
            </a:pPr>
            <a:endParaRPr lang="en-US" altLang="en-US" b="1" dirty="0"/>
          </a:p>
          <a:p>
            <a:pPr eaLnBrk="1" hangingPunct="1">
              <a:spcBef>
                <a:spcPct val="0"/>
              </a:spcBef>
            </a:pPr>
            <a:r>
              <a:rPr lang="en-US" altLang="en-US" b="1" dirty="0"/>
              <a:t>A comprehensive Pro-Biotic supplement to support natural digestive tract harmony, comfort and efficiency.</a:t>
            </a:r>
          </a:p>
          <a:p>
            <a:pPr eaLnBrk="1" hangingPunct="1">
              <a:spcBef>
                <a:spcPct val="0"/>
              </a:spcBef>
              <a:buFontTx/>
              <a:buChar char="•"/>
            </a:pPr>
            <a:endParaRPr lang="en-US" altLang="en-US" b="1" dirty="0">
              <a:solidFill>
                <a:srgbClr val="595959"/>
              </a:solidFill>
            </a:endParaRPr>
          </a:p>
          <a:p>
            <a:pPr eaLnBrk="1" hangingPunct="1">
              <a:spcBef>
                <a:spcPct val="0"/>
              </a:spcBef>
              <a:buFontTx/>
              <a:buChar char="•"/>
            </a:pPr>
            <a:r>
              <a:rPr lang="en-US" altLang="en-US" b="1" dirty="0">
                <a:solidFill>
                  <a:srgbClr val="595959"/>
                </a:solidFill>
              </a:rPr>
              <a:t>Regulate intestinal function</a:t>
            </a:r>
          </a:p>
          <a:p>
            <a:pPr lvl="1" eaLnBrk="1" hangingPunct="1">
              <a:spcBef>
                <a:spcPct val="0"/>
              </a:spcBef>
              <a:buFontTx/>
              <a:buChar char="•"/>
            </a:pPr>
            <a:r>
              <a:rPr lang="en-US" altLang="en-US" dirty="0">
                <a:solidFill>
                  <a:srgbClr val="595959"/>
                </a:solidFill>
              </a:rPr>
              <a:t>Inhibit growth of pathogenic bacteria</a:t>
            </a:r>
          </a:p>
          <a:p>
            <a:pPr lvl="2" eaLnBrk="1" hangingPunct="1">
              <a:spcBef>
                <a:spcPct val="0"/>
              </a:spcBef>
              <a:buFontTx/>
              <a:buChar char="•"/>
            </a:pPr>
            <a:r>
              <a:rPr lang="en-US" altLang="en-US" dirty="0">
                <a:solidFill>
                  <a:srgbClr val="595959"/>
                </a:solidFill>
              </a:rPr>
              <a:t>By producing </a:t>
            </a:r>
            <a:r>
              <a:rPr lang="ja-JP" altLang="en-US" dirty="0">
                <a:solidFill>
                  <a:srgbClr val="595959"/>
                </a:solidFill>
              </a:rPr>
              <a:t>“</a:t>
            </a:r>
            <a:r>
              <a:rPr lang="en-US" altLang="ja-JP" dirty="0">
                <a:solidFill>
                  <a:srgbClr val="595959"/>
                </a:solidFill>
              </a:rPr>
              <a:t>lactic acid</a:t>
            </a:r>
            <a:r>
              <a:rPr lang="ja-JP" altLang="en-US" dirty="0">
                <a:solidFill>
                  <a:srgbClr val="595959"/>
                </a:solidFill>
              </a:rPr>
              <a:t>”</a:t>
            </a:r>
            <a:r>
              <a:rPr lang="en-US" altLang="ja-JP" dirty="0">
                <a:solidFill>
                  <a:srgbClr val="595959"/>
                </a:solidFill>
              </a:rPr>
              <a:t> probiotics create an </a:t>
            </a:r>
            <a:r>
              <a:rPr lang="ja-JP" altLang="en-US" dirty="0">
                <a:solidFill>
                  <a:srgbClr val="595959"/>
                </a:solidFill>
              </a:rPr>
              <a:t>“</a:t>
            </a:r>
            <a:r>
              <a:rPr lang="en-US" altLang="ja-JP" dirty="0">
                <a:solidFill>
                  <a:srgbClr val="595959"/>
                </a:solidFill>
              </a:rPr>
              <a:t>acidic</a:t>
            </a:r>
            <a:r>
              <a:rPr lang="ja-JP" altLang="en-US" dirty="0">
                <a:solidFill>
                  <a:srgbClr val="595959"/>
                </a:solidFill>
              </a:rPr>
              <a:t>”</a:t>
            </a:r>
            <a:r>
              <a:rPr lang="en-US" altLang="ja-JP" dirty="0">
                <a:solidFill>
                  <a:srgbClr val="595959"/>
                </a:solidFill>
              </a:rPr>
              <a:t> intestinal environment where pathogenic organisms such as E. coli can not exist.</a:t>
            </a:r>
          </a:p>
          <a:p>
            <a:pPr lvl="1" eaLnBrk="1" hangingPunct="1">
              <a:spcBef>
                <a:spcPct val="0"/>
              </a:spcBef>
              <a:buFontTx/>
              <a:buChar char="•"/>
            </a:pPr>
            <a:r>
              <a:rPr lang="en-US" altLang="en-US" dirty="0">
                <a:solidFill>
                  <a:srgbClr val="595959"/>
                </a:solidFill>
              </a:rPr>
              <a:t>Prevent diarrhea</a:t>
            </a:r>
          </a:p>
          <a:p>
            <a:pPr lvl="2" eaLnBrk="1" hangingPunct="1">
              <a:spcBef>
                <a:spcPct val="0"/>
              </a:spcBef>
              <a:buFontTx/>
              <a:buChar char="•"/>
            </a:pPr>
            <a:r>
              <a:rPr lang="en-US" altLang="en-US" dirty="0">
                <a:solidFill>
                  <a:srgbClr val="595959"/>
                </a:solidFill>
              </a:rPr>
              <a:t>By assuring an abundance of </a:t>
            </a:r>
            <a:r>
              <a:rPr lang="ja-JP" altLang="en-US" dirty="0">
                <a:solidFill>
                  <a:srgbClr val="595959"/>
                </a:solidFill>
              </a:rPr>
              <a:t>“</a:t>
            </a:r>
            <a:r>
              <a:rPr lang="en-US" altLang="ja-JP" dirty="0">
                <a:solidFill>
                  <a:srgbClr val="595959"/>
                </a:solidFill>
              </a:rPr>
              <a:t>good</a:t>
            </a:r>
            <a:r>
              <a:rPr lang="ja-JP" altLang="en-US" dirty="0">
                <a:solidFill>
                  <a:srgbClr val="595959"/>
                </a:solidFill>
              </a:rPr>
              <a:t>”</a:t>
            </a:r>
            <a:r>
              <a:rPr lang="en-US" altLang="ja-JP" dirty="0">
                <a:solidFill>
                  <a:srgbClr val="595959"/>
                </a:solidFill>
              </a:rPr>
              <a:t> bacteria, </a:t>
            </a:r>
            <a:r>
              <a:rPr lang="ja-JP" altLang="en-US" dirty="0">
                <a:solidFill>
                  <a:srgbClr val="595959"/>
                </a:solidFill>
              </a:rPr>
              <a:t>“</a:t>
            </a:r>
            <a:r>
              <a:rPr lang="en-US" altLang="ja-JP" dirty="0">
                <a:solidFill>
                  <a:srgbClr val="595959"/>
                </a:solidFill>
              </a:rPr>
              <a:t>bad</a:t>
            </a:r>
            <a:r>
              <a:rPr lang="ja-JP" altLang="en-US" dirty="0">
                <a:solidFill>
                  <a:srgbClr val="595959"/>
                </a:solidFill>
              </a:rPr>
              <a:t>”</a:t>
            </a:r>
            <a:r>
              <a:rPr lang="en-US" altLang="ja-JP" dirty="0">
                <a:solidFill>
                  <a:srgbClr val="595959"/>
                </a:solidFill>
              </a:rPr>
              <a:t> bacteria can not overwhelm the intestinal tract.</a:t>
            </a:r>
          </a:p>
          <a:p>
            <a:pPr lvl="1" eaLnBrk="1" hangingPunct="1">
              <a:spcBef>
                <a:spcPct val="0"/>
              </a:spcBef>
              <a:buFontTx/>
              <a:buChar char="•"/>
            </a:pPr>
            <a:r>
              <a:rPr lang="en-US" altLang="en-US" dirty="0">
                <a:solidFill>
                  <a:srgbClr val="595959"/>
                </a:solidFill>
              </a:rPr>
              <a:t>Control irritable bowel disease (IBD) and irritable bowel syndrome (IBS)</a:t>
            </a:r>
          </a:p>
          <a:p>
            <a:pPr lvl="2" eaLnBrk="1" hangingPunct="1">
              <a:spcBef>
                <a:spcPct val="0"/>
              </a:spcBef>
              <a:buFontTx/>
              <a:buChar char="•"/>
            </a:pPr>
            <a:r>
              <a:rPr lang="en-US" altLang="en-US" dirty="0">
                <a:solidFill>
                  <a:srgbClr val="595959"/>
                </a:solidFill>
              </a:rPr>
              <a:t>By creating intestinal harmony, susceptibility to upset by those with such gastric sensitivities can be reduced.</a:t>
            </a:r>
          </a:p>
          <a:p>
            <a:pPr eaLnBrk="1" hangingPunct="1">
              <a:spcBef>
                <a:spcPct val="0"/>
              </a:spcBef>
            </a:pPr>
            <a:endParaRPr lang="en-US" altLang="en-US" dirty="0"/>
          </a:p>
          <a:p>
            <a:pPr eaLnBrk="1" hangingPunct="1">
              <a:spcBef>
                <a:spcPct val="0"/>
              </a:spcBef>
            </a:pPr>
            <a:r>
              <a:rPr lang="en-US" altLang="en-US" b="1" dirty="0"/>
              <a:t>Improve Digestion:</a:t>
            </a:r>
          </a:p>
          <a:p>
            <a:pPr eaLnBrk="1" hangingPunct="1">
              <a:spcBef>
                <a:spcPct val="0"/>
              </a:spcBef>
              <a:buFontTx/>
              <a:buChar char="•"/>
            </a:pPr>
            <a:r>
              <a:rPr lang="en-US" altLang="en-US" dirty="0"/>
              <a:t>Probiotic bacteria assist the body in the production and utilization of important enzymes within the digestive tract.</a:t>
            </a:r>
          </a:p>
          <a:p>
            <a:pPr eaLnBrk="1" hangingPunct="1">
              <a:spcBef>
                <a:spcPct val="0"/>
              </a:spcBef>
              <a:buFontTx/>
              <a:buChar char="•"/>
            </a:pPr>
            <a:r>
              <a:rPr lang="en-US" altLang="en-US" dirty="0"/>
              <a:t>One in particular is the enzyme LACTASE which is critical for the digestion of the </a:t>
            </a:r>
            <a:r>
              <a:rPr lang="ja-JP" altLang="en-US" dirty="0"/>
              <a:t>“</a:t>
            </a:r>
            <a:r>
              <a:rPr lang="en-US" altLang="ja-JP" dirty="0"/>
              <a:t>milk sugar</a:t>
            </a:r>
            <a:r>
              <a:rPr lang="ja-JP" altLang="en-US" dirty="0"/>
              <a:t>”</a:t>
            </a:r>
            <a:r>
              <a:rPr lang="en-US" altLang="ja-JP" dirty="0"/>
              <a:t> LACTOSE.</a:t>
            </a:r>
          </a:p>
          <a:p>
            <a:pPr eaLnBrk="1" hangingPunct="1">
              <a:spcBef>
                <a:spcPct val="0"/>
              </a:spcBef>
              <a:buFontTx/>
              <a:buChar char="•"/>
            </a:pPr>
            <a:r>
              <a:rPr lang="en-US" altLang="en-US" dirty="0"/>
              <a:t>When adequate lactase is present lactose intolerance, gas, flatulence and bloating are minimized.</a:t>
            </a:r>
          </a:p>
          <a:p>
            <a:pPr eaLnBrk="1" hangingPunct="1">
              <a:spcBef>
                <a:spcPct val="0"/>
              </a:spcBef>
            </a:pPr>
            <a:endParaRPr lang="en-US" altLang="en-US" dirty="0"/>
          </a:p>
          <a:p>
            <a:pPr eaLnBrk="1" hangingPunct="1">
              <a:spcBef>
                <a:spcPct val="0"/>
              </a:spcBef>
            </a:pPr>
            <a:endParaRPr lang="en-US" altLang="en-US" dirty="0"/>
          </a:p>
          <a:p>
            <a:pPr eaLnBrk="1" hangingPunct="1">
              <a:spcBef>
                <a:spcPct val="0"/>
              </a:spcBef>
            </a:pPr>
            <a:endParaRPr lang="en-US" altLang="en-US" dirty="0"/>
          </a:p>
        </p:txBody>
      </p:sp>
      <p:sp>
        <p:nvSpPr>
          <p:cNvPr id="51204" name="Slide Number Placeholder 3">
            <a:extLst>
              <a:ext uri="{FF2B5EF4-FFF2-40B4-BE49-F238E27FC236}">
                <a16:creationId xmlns:a16="http://schemas.microsoft.com/office/drawing/2014/main" id="{16635A49-4936-44D9-99EC-12D9E1E7E2A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B5267BBA-338D-4E86-87F5-85F0529F59CB}" type="slidenum">
              <a:rPr lang="en-US" altLang="en-US"/>
              <a:pPr>
                <a:spcBef>
                  <a:spcPct val="0"/>
                </a:spcBef>
              </a:pPr>
              <a:t>25</a:t>
            </a:fld>
            <a:endParaRPr lang="en-US" altLang="en-US"/>
          </a:p>
        </p:txBody>
      </p:sp>
      <p:sp>
        <p:nvSpPr>
          <p:cNvPr id="69637" name="Footer Placeholder 4">
            <a:extLst>
              <a:ext uri="{FF2B5EF4-FFF2-40B4-BE49-F238E27FC236}">
                <a16:creationId xmlns:a16="http://schemas.microsoft.com/office/drawing/2014/main" id="{B852A8E8-FD92-4A65-8F4B-B8A564B7221D}"/>
              </a:ext>
            </a:extLst>
          </p:cNvPr>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en-US" dirty="0">
                <a:ea typeface="ＭＳ Ｐゴシック" charset="-128"/>
                <a:cs typeface="ＭＳ Ｐゴシック" charset="-128"/>
              </a:rPr>
              <a:t>Acidophilus Plus 2010</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027">
            <a:extLst>
              <a:ext uri="{FF2B5EF4-FFF2-40B4-BE49-F238E27FC236}">
                <a16:creationId xmlns:a16="http://schemas.microsoft.com/office/drawing/2014/main" id="{1A3AE47E-442D-4361-88F3-40D68B6CF8DE}"/>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r>
              <a:rPr lang="en-US" altLang="en-US">
                <a:latin typeface="Times" panose="02020603050405020304" pitchFamily="18" charset="0"/>
              </a:rPr>
              <a:t>30 Dec 2009</a:t>
            </a:r>
          </a:p>
        </p:txBody>
      </p:sp>
      <p:sp>
        <p:nvSpPr>
          <p:cNvPr id="53251" name="Rectangle 1031">
            <a:extLst>
              <a:ext uri="{FF2B5EF4-FFF2-40B4-BE49-F238E27FC236}">
                <a16:creationId xmlns:a16="http://schemas.microsoft.com/office/drawing/2014/main" id="{81A54AFA-6A82-4CD8-8B04-2B76698765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74C1FE5-B082-46E6-9F79-735CC5D74C80}" type="slidenum">
              <a:rPr lang="en-US" altLang="en-US">
                <a:latin typeface="Times" panose="02020603050405020304" pitchFamily="18" charset="0"/>
              </a:rPr>
              <a:pPr>
                <a:spcBef>
                  <a:spcPct val="0"/>
                </a:spcBef>
              </a:pPr>
              <a:t>26</a:t>
            </a:fld>
            <a:endParaRPr lang="en-US" altLang="en-US">
              <a:latin typeface="Times" panose="02020603050405020304" pitchFamily="18" charset="0"/>
            </a:endParaRPr>
          </a:p>
        </p:txBody>
      </p:sp>
      <p:sp>
        <p:nvSpPr>
          <p:cNvPr id="53252" name="Rectangle 2">
            <a:extLst>
              <a:ext uri="{FF2B5EF4-FFF2-40B4-BE49-F238E27FC236}">
                <a16:creationId xmlns:a16="http://schemas.microsoft.com/office/drawing/2014/main" id="{16B62556-2665-46A0-A3D4-4FFE454A706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3" name="Rectangle 3">
            <a:extLst>
              <a:ext uri="{FF2B5EF4-FFF2-40B4-BE49-F238E27FC236}">
                <a16:creationId xmlns:a16="http://schemas.microsoft.com/office/drawing/2014/main" id="{80E5BE53-65CC-4C71-90D9-D3F22056072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7500" lnSpcReduction="20000"/>
          </a:bodyPr>
          <a:lstStyle/>
          <a:p>
            <a:pPr eaLnBrk="1" hangingPunct="1">
              <a:spcBef>
                <a:spcPct val="0"/>
              </a:spcBef>
            </a:pPr>
            <a:r>
              <a:rPr lang="en-US" altLang="en-US" dirty="0"/>
              <a:t>NeoLife</a:t>
            </a:r>
            <a:r>
              <a:rPr lang="ja-JP" altLang="en-US" dirty="0">
                <a:latin typeface="Arial" panose="020B0604020202020204" pitchFamily="34" charset="0"/>
              </a:rPr>
              <a:t>’</a:t>
            </a:r>
            <a:r>
              <a:rPr lang="en-US" altLang="ja-JP" dirty="0">
                <a:latin typeface="Arial" panose="020B0604020202020204" pitchFamily="34" charset="0"/>
              </a:rPr>
              <a:t>s Acidophilus Plus: </a:t>
            </a:r>
            <a:endParaRPr lang="en-US" altLang="ja-JP" b="1" dirty="0"/>
          </a:p>
          <a:p>
            <a:pPr eaLnBrk="1" hangingPunct="1">
              <a:spcBef>
                <a:spcPct val="0"/>
              </a:spcBef>
            </a:pPr>
            <a:r>
              <a:rPr lang="en-US" altLang="en-US" dirty="0">
                <a:latin typeface="Times" panose="02020603050405020304" pitchFamily="18" charset="0"/>
              </a:rPr>
              <a:t>To support a healthy digestive system supplementing with </a:t>
            </a:r>
            <a:r>
              <a:rPr lang="en-US" altLang="en-US" dirty="0"/>
              <a:t>NeoLife</a:t>
            </a:r>
            <a:r>
              <a:rPr lang="ja-JP" altLang="en-US" dirty="0">
                <a:latin typeface="Times" panose="02020603050405020304" pitchFamily="18" charset="0"/>
              </a:rPr>
              <a:t>’</a:t>
            </a:r>
            <a:r>
              <a:rPr lang="en-US" altLang="ja-JP" dirty="0">
                <a:latin typeface="Times" panose="02020603050405020304" pitchFamily="18" charset="0"/>
              </a:rPr>
              <a:t>s Acidophilus Plus can assure delivery of live organisms to the intestines </a:t>
            </a:r>
            <a:r>
              <a:rPr lang="en-US" altLang="ja-JP" dirty="0"/>
              <a:t>and promote a healthy and harmonious gastro-intestinal balance of </a:t>
            </a:r>
            <a:r>
              <a:rPr lang="ja-JP" altLang="en-US" dirty="0"/>
              <a:t>“</a:t>
            </a:r>
            <a:r>
              <a:rPr lang="en-US" altLang="ja-JP" dirty="0"/>
              <a:t>good</a:t>
            </a:r>
            <a:r>
              <a:rPr lang="ja-JP" altLang="en-US" dirty="0"/>
              <a:t>”</a:t>
            </a:r>
            <a:r>
              <a:rPr lang="en-US" altLang="ja-JP" dirty="0"/>
              <a:t> bacteria while helping keep </a:t>
            </a:r>
            <a:r>
              <a:rPr lang="ja-JP" altLang="en-US" dirty="0"/>
              <a:t>“</a:t>
            </a:r>
            <a:r>
              <a:rPr lang="en-US" altLang="ja-JP" dirty="0"/>
              <a:t>bad</a:t>
            </a:r>
            <a:r>
              <a:rPr lang="ja-JP" altLang="en-US" dirty="0"/>
              <a:t>”</a:t>
            </a:r>
            <a:r>
              <a:rPr lang="en-US" altLang="ja-JP" dirty="0"/>
              <a:t> bacteria at bay.</a:t>
            </a:r>
          </a:p>
          <a:p>
            <a:pPr eaLnBrk="1" hangingPunct="1">
              <a:spcBef>
                <a:spcPct val="0"/>
              </a:spcBef>
            </a:pPr>
            <a:endParaRPr lang="en-US" altLang="en-US" dirty="0">
              <a:latin typeface="Arial" panose="020B0604020202020204" pitchFamily="34" charset="0"/>
            </a:endParaRPr>
          </a:p>
          <a:p>
            <a:pPr eaLnBrk="1" hangingPunct="1">
              <a:spcBef>
                <a:spcPct val="0"/>
              </a:spcBef>
              <a:buFontTx/>
              <a:buChar char="•"/>
            </a:pPr>
            <a:r>
              <a:rPr lang="en-US" altLang="en-US" dirty="0">
                <a:latin typeface="Arial" panose="020B0604020202020204" pitchFamily="34" charset="0"/>
              </a:rPr>
              <a:t> Each capsule filled with 5 billion active cultures.(remove -Contains concentrated active cultures, each capsule contains 5 billion beneficial bacteria.)</a:t>
            </a:r>
          </a:p>
          <a:p>
            <a:pPr eaLnBrk="1" hangingPunct="1">
              <a:spcBef>
                <a:spcPct val="0"/>
              </a:spcBef>
              <a:buFontTx/>
              <a:buChar char="•"/>
            </a:pPr>
            <a:r>
              <a:rPr lang="en-US" altLang="en-US" dirty="0">
                <a:latin typeface="Arial" panose="020B0604020202020204" pitchFamily="34" charset="0"/>
              </a:rPr>
              <a:t> Whole food derived – Contains beneficial bacteria isolated from cultured dairy foods.</a:t>
            </a:r>
          </a:p>
          <a:p>
            <a:pPr eaLnBrk="1" hangingPunct="1">
              <a:spcBef>
                <a:spcPct val="0"/>
              </a:spcBef>
            </a:pPr>
            <a:endParaRPr lang="en-US" altLang="en-US" dirty="0">
              <a:latin typeface="Times" panose="02020603050405020304" pitchFamily="18" charset="0"/>
            </a:endParaRPr>
          </a:p>
          <a:p>
            <a:pPr eaLnBrk="1" hangingPunct="1">
              <a:spcBef>
                <a:spcPct val="0"/>
              </a:spcBef>
            </a:pPr>
            <a:r>
              <a:rPr lang="en-US" altLang="en-US" dirty="0">
                <a:latin typeface="Times" panose="02020603050405020304" pitchFamily="18" charset="0"/>
              </a:rPr>
              <a:t>When beneficial bacteria are in short supply the undesirable bacteria can multiply causing an unhealthy balance. </a:t>
            </a:r>
          </a:p>
          <a:p>
            <a:pPr eaLnBrk="1" hangingPunct="1">
              <a:spcBef>
                <a:spcPct val="0"/>
              </a:spcBef>
            </a:pPr>
            <a:r>
              <a:rPr lang="en-US" altLang="en-US" dirty="0">
                <a:latin typeface="Times" panose="02020603050405020304" pitchFamily="18" charset="0"/>
              </a:rPr>
              <a:t>       The result – digestive discomfort or more serious problems such as gastrointestinal disease.</a:t>
            </a:r>
          </a:p>
          <a:p>
            <a:pPr eaLnBrk="1" hangingPunct="1">
              <a:spcBef>
                <a:spcPct val="0"/>
              </a:spcBef>
            </a:pPr>
            <a:endParaRPr lang="en-US" altLang="en-US" dirty="0">
              <a:latin typeface="Times" panose="02020603050405020304" pitchFamily="18" charset="0"/>
            </a:endParaRPr>
          </a:p>
          <a:p>
            <a:pPr eaLnBrk="1" hangingPunct="1">
              <a:spcBef>
                <a:spcPct val="0"/>
              </a:spcBef>
            </a:pPr>
            <a:r>
              <a:rPr lang="en-US" altLang="en-US" b="1" dirty="0"/>
              <a:t>Acidophilus Plus – </a:t>
            </a:r>
          </a:p>
          <a:p>
            <a:pPr eaLnBrk="1" hangingPunct="1">
              <a:spcBef>
                <a:spcPct val="0"/>
              </a:spcBef>
            </a:pPr>
            <a:endParaRPr lang="en-US" altLang="en-US" b="1" dirty="0"/>
          </a:p>
          <a:p>
            <a:pPr eaLnBrk="1" hangingPunct="1">
              <a:spcBef>
                <a:spcPct val="0"/>
              </a:spcBef>
            </a:pPr>
            <a:r>
              <a:rPr lang="en-US" altLang="en-US" b="1" dirty="0"/>
              <a:t>A comprehensive Pro-Biotic supplement to support natural digestive tract harmony, comfort and efficiency.</a:t>
            </a:r>
          </a:p>
          <a:p>
            <a:pPr eaLnBrk="1" hangingPunct="1">
              <a:spcBef>
                <a:spcPct val="0"/>
              </a:spcBef>
              <a:buFontTx/>
              <a:buChar char="•"/>
            </a:pPr>
            <a:endParaRPr lang="en-US" altLang="en-US" b="1" dirty="0">
              <a:solidFill>
                <a:srgbClr val="595959"/>
              </a:solidFill>
            </a:endParaRPr>
          </a:p>
          <a:p>
            <a:pPr eaLnBrk="1" hangingPunct="1">
              <a:spcBef>
                <a:spcPct val="0"/>
              </a:spcBef>
              <a:buFontTx/>
              <a:buChar char="•"/>
            </a:pPr>
            <a:r>
              <a:rPr lang="en-US" altLang="en-US" b="1" dirty="0">
                <a:solidFill>
                  <a:srgbClr val="595959"/>
                </a:solidFill>
              </a:rPr>
              <a:t>Regulate intestinal function</a:t>
            </a:r>
          </a:p>
          <a:p>
            <a:pPr lvl="1" eaLnBrk="1" hangingPunct="1">
              <a:spcBef>
                <a:spcPct val="0"/>
              </a:spcBef>
              <a:buFontTx/>
              <a:buChar char="•"/>
            </a:pPr>
            <a:r>
              <a:rPr lang="en-US" altLang="en-US" dirty="0">
                <a:solidFill>
                  <a:srgbClr val="595959"/>
                </a:solidFill>
              </a:rPr>
              <a:t>Inhibit growth of pathogenic bacteria</a:t>
            </a:r>
          </a:p>
          <a:p>
            <a:pPr lvl="2" eaLnBrk="1" hangingPunct="1">
              <a:spcBef>
                <a:spcPct val="0"/>
              </a:spcBef>
              <a:buFontTx/>
              <a:buChar char="•"/>
            </a:pPr>
            <a:r>
              <a:rPr lang="en-US" altLang="en-US" dirty="0">
                <a:solidFill>
                  <a:srgbClr val="595959"/>
                </a:solidFill>
              </a:rPr>
              <a:t>By producing </a:t>
            </a:r>
            <a:r>
              <a:rPr lang="ja-JP" altLang="en-US" dirty="0">
                <a:solidFill>
                  <a:srgbClr val="595959"/>
                </a:solidFill>
              </a:rPr>
              <a:t>“</a:t>
            </a:r>
            <a:r>
              <a:rPr lang="en-US" altLang="ja-JP" dirty="0">
                <a:solidFill>
                  <a:srgbClr val="595959"/>
                </a:solidFill>
              </a:rPr>
              <a:t>lactic acid</a:t>
            </a:r>
            <a:r>
              <a:rPr lang="ja-JP" altLang="en-US" dirty="0">
                <a:solidFill>
                  <a:srgbClr val="595959"/>
                </a:solidFill>
              </a:rPr>
              <a:t>”</a:t>
            </a:r>
            <a:r>
              <a:rPr lang="en-US" altLang="ja-JP" dirty="0">
                <a:solidFill>
                  <a:srgbClr val="595959"/>
                </a:solidFill>
              </a:rPr>
              <a:t> probiotics create an </a:t>
            </a:r>
            <a:r>
              <a:rPr lang="ja-JP" altLang="en-US" dirty="0">
                <a:solidFill>
                  <a:srgbClr val="595959"/>
                </a:solidFill>
              </a:rPr>
              <a:t>“</a:t>
            </a:r>
            <a:r>
              <a:rPr lang="en-US" altLang="ja-JP" dirty="0">
                <a:solidFill>
                  <a:srgbClr val="595959"/>
                </a:solidFill>
              </a:rPr>
              <a:t>acidic</a:t>
            </a:r>
            <a:r>
              <a:rPr lang="ja-JP" altLang="en-US" dirty="0">
                <a:solidFill>
                  <a:srgbClr val="595959"/>
                </a:solidFill>
              </a:rPr>
              <a:t>”</a:t>
            </a:r>
            <a:r>
              <a:rPr lang="en-US" altLang="ja-JP" dirty="0">
                <a:solidFill>
                  <a:srgbClr val="595959"/>
                </a:solidFill>
              </a:rPr>
              <a:t> intestinal environment where pathogenic organisms such as E. coli can not exist.</a:t>
            </a:r>
          </a:p>
          <a:p>
            <a:pPr lvl="1" eaLnBrk="1" hangingPunct="1">
              <a:spcBef>
                <a:spcPct val="0"/>
              </a:spcBef>
              <a:buFontTx/>
              <a:buChar char="•"/>
            </a:pPr>
            <a:r>
              <a:rPr lang="en-US" altLang="en-US" dirty="0">
                <a:solidFill>
                  <a:srgbClr val="595959"/>
                </a:solidFill>
              </a:rPr>
              <a:t>Prevent diarrhea</a:t>
            </a:r>
          </a:p>
          <a:p>
            <a:pPr lvl="2" eaLnBrk="1" hangingPunct="1">
              <a:spcBef>
                <a:spcPct val="0"/>
              </a:spcBef>
              <a:buFontTx/>
              <a:buChar char="•"/>
            </a:pPr>
            <a:r>
              <a:rPr lang="en-US" altLang="en-US" dirty="0">
                <a:solidFill>
                  <a:srgbClr val="595959"/>
                </a:solidFill>
              </a:rPr>
              <a:t>By assuring an abundance of </a:t>
            </a:r>
            <a:r>
              <a:rPr lang="ja-JP" altLang="en-US" dirty="0">
                <a:solidFill>
                  <a:srgbClr val="595959"/>
                </a:solidFill>
              </a:rPr>
              <a:t>“</a:t>
            </a:r>
            <a:r>
              <a:rPr lang="en-US" altLang="ja-JP" dirty="0">
                <a:solidFill>
                  <a:srgbClr val="595959"/>
                </a:solidFill>
              </a:rPr>
              <a:t>good</a:t>
            </a:r>
            <a:r>
              <a:rPr lang="ja-JP" altLang="en-US" dirty="0">
                <a:solidFill>
                  <a:srgbClr val="595959"/>
                </a:solidFill>
              </a:rPr>
              <a:t>”</a:t>
            </a:r>
            <a:r>
              <a:rPr lang="en-US" altLang="ja-JP" dirty="0">
                <a:solidFill>
                  <a:srgbClr val="595959"/>
                </a:solidFill>
              </a:rPr>
              <a:t> bacteria, </a:t>
            </a:r>
            <a:r>
              <a:rPr lang="ja-JP" altLang="en-US" dirty="0">
                <a:solidFill>
                  <a:srgbClr val="595959"/>
                </a:solidFill>
              </a:rPr>
              <a:t>“</a:t>
            </a:r>
            <a:r>
              <a:rPr lang="en-US" altLang="ja-JP" dirty="0">
                <a:solidFill>
                  <a:srgbClr val="595959"/>
                </a:solidFill>
              </a:rPr>
              <a:t>bad</a:t>
            </a:r>
            <a:r>
              <a:rPr lang="ja-JP" altLang="en-US" dirty="0">
                <a:solidFill>
                  <a:srgbClr val="595959"/>
                </a:solidFill>
              </a:rPr>
              <a:t>”</a:t>
            </a:r>
            <a:r>
              <a:rPr lang="en-US" altLang="ja-JP" dirty="0">
                <a:solidFill>
                  <a:srgbClr val="595959"/>
                </a:solidFill>
              </a:rPr>
              <a:t> bacteria can not overwhelm the intestinal tract.</a:t>
            </a:r>
          </a:p>
          <a:p>
            <a:pPr lvl="1" eaLnBrk="1" hangingPunct="1">
              <a:spcBef>
                <a:spcPct val="0"/>
              </a:spcBef>
              <a:buFontTx/>
              <a:buChar char="•"/>
            </a:pPr>
            <a:r>
              <a:rPr lang="en-US" altLang="en-US" dirty="0">
                <a:solidFill>
                  <a:srgbClr val="595959"/>
                </a:solidFill>
              </a:rPr>
              <a:t>Control irritable bowel disease (IBD) and irritable bowel syndrome (IBS)</a:t>
            </a:r>
          </a:p>
          <a:p>
            <a:pPr lvl="2" eaLnBrk="1" hangingPunct="1">
              <a:spcBef>
                <a:spcPct val="0"/>
              </a:spcBef>
              <a:buFontTx/>
              <a:buChar char="•"/>
            </a:pPr>
            <a:r>
              <a:rPr lang="en-US" altLang="en-US" dirty="0">
                <a:solidFill>
                  <a:srgbClr val="595959"/>
                </a:solidFill>
              </a:rPr>
              <a:t>By creating intestinal harmony, susceptibility to upset by those with such gastric sensitivities can be reduced.</a:t>
            </a:r>
          </a:p>
          <a:p>
            <a:pPr eaLnBrk="1" hangingPunct="1">
              <a:spcBef>
                <a:spcPct val="0"/>
              </a:spcBef>
            </a:pPr>
            <a:endParaRPr lang="en-US" altLang="en-US" dirty="0"/>
          </a:p>
          <a:p>
            <a:pPr eaLnBrk="1" hangingPunct="1">
              <a:spcBef>
                <a:spcPct val="0"/>
              </a:spcBef>
            </a:pPr>
            <a:r>
              <a:rPr lang="en-US" altLang="en-US" b="1" dirty="0"/>
              <a:t>Improve Digestion:</a:t>
            </a:r>
          </a:p>
          <a:p>
            <a:pPr eaLnBrk="1" hangingPunct="1">
              <a:spcBef>
                <a:spcPct val="0"/>
              </a:spcBef>
              <a:buFontTx/>
              <a:buChar char="•"/>
            </a:pPr>
            <a:r>
              <a:rPr lang="en-US" altLang="en-US" dirty="0"/>
              <a:t>Probiotic bacteria assist the body in the production and utilization of important enzymes within the digestive tract.</a:t>
            </a:r>
          </a:p>
          <a:p>
            <a:pPr eaLnBrk="1" hangingPunct="1">
              <a:spcBef>
                <a:spcPct val="0"/>
              </a:spcBef>
              <a:buFontTx/>
              <a:buChar char="•"/>
            </a:pPr>
            <a:r>
              <a:rPr lang="en-US" altLang="en-US" dirty="0"/>
              <a:t>One in particular is the enzyme LACTASE which is critical for the digestion of the </a:t>
            </a:r>
            <a:r>
              <a:rPr lang="ja-JP" altLang="en-US" dirty="0"/>
              <a:t>“</a:t>
            </a:r>
            <a:r>
              <a:rPr lang="en-US" altLang="ja-JP" dirty="0"/>
              <a:t>milk sugar</a:t>
            </a:r>
            <a:r>
              <a:rPr lang="ja-JP" altLang="en-US" dirty="0"/>
              <a:t>”</a:t>
            </a:r>
            <a:r>
              <a:rPr lang="en-US" altLang="ja-JP" dirty="0"/>
              <a:t> LACTOSE.</a:t>
            </a:r>
          </a:p>
          <a:p>
            <a:pPr eaLnBrk="1" hangingPunct="1">
              <a:spcBef>
                <a:spcPct val="0"/>
              </a:spcBef>
              <a:buFontTx/>
              <a:buChar char="•"/>
            </a:pPr>
            <a:r>
              <a:rPr lang="en-US" altLang="en-US" dirty="0"/>
              <a:t>When adequate lactase is present lactose intolerance, gas, flatulence and bloating are minimized.</a:t>
            </a:r>
            <a:endParaRPr lang="en-US" altLang="en-US" dirty="0">
              <a:latin typeface="Arial" panose="020B0604020202020204" pitchFamily="34" charset="0"/>
            </a:endParaRPr>
          </a:p>
        </p:txBody>
      </p:sp>
      <p:sp>
        <p:nvSpPr>
          <p:cNvPr id="71686" name="Footer Placeholder 6">
            <a:extLst>
              <a:ext uri="{FF2B5EF4-FFF2-40B4-BE49-F238E27FC236}">
                <a16:creationId xmlns:a16="http://schemas.microsoft.com/office/drawing/2014/main" id="{82A591F2-7936-49E8-8CE6-D23F599FB766}"/>
              </a:ext>
            </a:extLst>
          </p:cNvPr>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en-US" dirty="0">
                <a:ea typeface="ＭＳ Ｐゴシック" charset="-128"/>
                <a:cs typeface="ＭＳ Ｐゴシック" charset="-128"/>
              </a:rPr>
              <a:t>Acidophilus Plus 2010</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E8253D98-7AFF-4452-A8CF-56E7EE0C30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B5DA9F2E-1EC5-4CAC-A3BE-C5987C15586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5300" name="Slide Number Placeholder 3">
            <a:extLst>
              <a:ext uri="{FF2B5EF4-FFF2-40B4-BE49-F238E27FC236}">
                <a16:creationId xmlns:a16="http://schemas.microsoft.com/office/drawing/2014/main" id="{71CBC9D8-FBD7-4EEA-A186-B3FD6668DB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EC3B7BF-789D-4D77-B670-D68326C4B31C}" type="slidenum">
              <a:rPr lang="en-US" altLang="en-US"/>
              <a:pPr>
                <a:spcBef>
                  <a:spcPct val="0"/>
                </a:spcBef>
              </a:pPr>
              <a:t>27</a:t>
            </a:fld>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33062075-7F6D-418F-977F-74FB6548E5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56288A9F-7385-4884-933B-60045B0CBA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Stress is a fact of nature</a:t>
            </a:r>
          </a:p>
          <a:p>
            <a:pPr eaLnBrk="1" hangingPunct="1">
              <a:spcBef>
                <a:spcPct val="0"/>
              </a:spcBef>
            </a:pPr>
            <a:r>
              <a:rPr lang="en-US" altLang="en-US"/>
              <a:t>External factors - work, relationships, home, money … life</a:t>
            </a:r>
            <a:r>
              <a:rPr lang="ja-JP" altLang="en-US"/>
              <a:t>’</a:t>
            </a:r>
            <a:r>
              <a:rPr lang="en-US" altLang="ja-JP"/>
              <a:t>s daily situations, challenges, difficulties, and expectations</a:t>
            </a:r>
          </a:p>
          <a:p>
            <a:pPr eaLnBrk="1" hangingPunct="1">
              <a:spcBef>
                <a:spcPct val="0"/>
              </a:spcBef>
            </a:pPr>
            <a:r>
              <a:rPr lang="en-US" altLang="en-US"/>
              <a:t>Internal factors determine your body's ability to respond to and handle stress - nutritional status, overall health and fitness levels, emotional well-being, and amount sleep and rest</a:t>
            </a:r>
          </a:p>
          <a:p>
            <a:pPr eaLnBrk="1" hangingPunct="1">
              <a:spcBef>
                <a:spcPct val="0"/>
              </a:spcBef>
            </a:pPr>
            <a:r>
              <a:rPr lang="en-US" altLang="en-US"/>
              <a:t>Excess stress → sleep disturbances, muscle tension, headache,  gastrointestinal disturbances, fatigue, nervousness, anxiety, loss of appetite or overeating, loss of enthusiasm or energy, and mood changes. </a:t>
            </a:r>
          </a:p>
          <a:p>
            <a:pPr eaLnBrk="1" hangingPunct="1">
              <a:spcBef>
                <a:spcPct val="0"/>
              </a:spcBef>
            </a:pPr>
            <a:r>
              <a:rPr lang="en-US" altLang="en-US"/>
              <a:t>Chronic, unmanaged stress → alcohol and drug abuse, anxiety disorders, depression, high blood pressure, cardiovascular disease, certain gastrointestinal diseases, some cancers, and premature aging.</a:t>
            </a:r>
          </a:p>
          <a:p>
            <a:pPr eaLnBrk="1" hangingPunct="1">
              <a:spcBef>
                <a:spcPct val="0"/>
              </a:spcBef>
            </a:pPr>
            <a:r>
              <a:rPr lang="en-US" altLang="en-US"/>
              <a:t>Psychological stress makes one more prone to develop colds and other infections. </a:t>
            </a:r>
          </a:p>
          <a:p>
            <a:pPr eaLnBrk="1" hangingPunct="1">
              <a:spcBef>
                <a:spcPct val="0"/>
              </a:spcBef>
            </a:pPr>
            <a:r>
              <a:rPr lang="en-US" altLang="en-US">
                <a:solidFill>
                  <a:srgbClr val="595959"/>
                </a:solidFill>
              </a:rPr>
              <a:t>Stress must therefore be managed!</a:t>
            </a:r>
          </a:p>
          <a:p>
            <a:pPr eaLnBrk="1" hangingPunct="1">
              <a:spcBef>
                <a:spcPct val="0"/>
              </a:spcBef>
            </a:pPr>
            <a:endParaRPr lang="en-US" altLang="en-US"/>
          </a:p>
        </p:txBody>
      </p:sp>
      <p:sp>
        <p:nvSpPr>
          <p:cNvPr id="57348" name="Slide Number Placeholder 3">
            <a:extLst>
              <a:ext uri="{FF2B5EF4-FFF2-40B4-BE49-F238E27FC236}">
                <a16:creationId xmlns:a16="http://schemas.microsoft.com/office/drawing/2014/main" id="{723A8848-14F2-4229-AFD1-8B9CF255F5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4C9438A-C2F6-4060-AC79-5C3D54C53F25}" type="slidenum">
              <a:rPr lang="en-US" altLang="en-US"/>
              <a:pPr>
                <a:spcBef>
                  <a:spcPct val="0"/>
                </a:spcBef>
              </a:pPr>
              <a:t>28</a:t>
            </a:fld>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9EF7E06D-6119-4E02-A988-2354757CC97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5F9DEA53-513D-480A-A044-D27F9182296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Aloe Vera Plus – The Great Stress Soother…</a:t>
            </a:r>
          </a:p>
          <a:p>
            <a:pPr eaLnBrk="1" hangingPunct="1">
              <a:spcBef>
                <a:spcPct val="0"/>
              </a:spcBef>
            </a:pPr>
            <a:endParaRPr lang="en-US" altLang="en-US" dirty="0"/>
          </a:p>
          <a:p>
            <a:pPr eaLnBrk="1" hangingPunct="1">
              <a:spcBef>
                <a:spcPct val="20000"/>
              </a:spcBef>
              <a:buFontTx/>
              <a:buChar char="•"/>
            </a:pPr>
            <a:r>
              <a:rPr lang="en-US" altLang="en-US" dirty="0">
                <a:solidFill>
                  <a:srgbClr val="262626"/>
                </a:solidFill>
              </a:rPr>
              <a:t>Exclusive formulation for stress and immune system support</a:t>
            </a:r>
          </a:p>
          <a:p>
            <a:pPr eaLnBrk="1" hangingPunct="1">
              <a:spcBef>
                <a:spcPct val="20000"/>
              </a:spcBef>
              <a:buFontTx/>
              <a:buChar char="•"/>
            </a:pPr>
            <a:r>
              <a:rPr lang="en-US" altLang="en-US" dirty="0">
                <a:solidFill>
                  <a:srgbClr val="262626"/>
                </a:solidFill>
              </a:rPr>
              <a:t>Naturally sweetened for a </a:t>
            </a:r>
            <a:r>
              <a:rPr lang="ja-JP" altLang="en-US" dirty="0">
                <a:solidFill>
                  <a:srgbClr val="262626"/>
                </a:solidFill>
              </a:rPr>
              <a:t>‘</a:t>
            </a:r>
            <a:r>
              <a:rPr lang="en-US" altLang="ja-JP" dirty="0">
                <a:solidFill>
                  <a:srgbClr val="262626"/>
                </a:solidFill>
              </a:rPr>
              <a:t>glycemic edge</a:t>
            </a:r>
            <a:r>
              <a:rPr lang="ja-JP" altLang="en-US" dirty="0">
                <a:solidFill>
                  <a:srgbClr val="262626"/>
                </a:solidFill>
              </a:rPr>
              <a:t>’</a:t>
            </a:r>
            <a:r>
              <a:rPr lang="en-US" altLang="ja-JP" dirty="0">
                <a:solidFill>
                  <a:srgbClr val="262626"/>
                </a:solidFill>
              </a:rPr>
              <a:t> for both quick and sustained energy</a:t>
            </a:r>
          </a:p>
          <a:p>
            <a:pPr eaLnBrk="1" hangingPunct="1">
              <a:spcBef>
                <a:spcPct val="20000"/>
              </a:spcBef>
              <a:buFontTx/>
              <a:buChar char="•"/>
            </a:pPr>
            <a:r>
              <a:rPr lang="en-US" altLang="en-US" dirty="0">
                <a:solidFill>
                  <a:srgbClr val="262626"/>
                </a:solidFill>
              </a:rPr>
              <a:t>Natural lemon flavor adds to great taste</a:t>
            </a:r>
          </a:p>
          <a:p>
            <a:pPr eaLnBrk="1" hangingPunct="1">
              <a:spcBef>
                <a:spcPct val="20000"/>
              </a:spcBef>
              <a:buFontTx/>
              <a:buChar char="•"/>
            </a:pPr>
            <a:r>
              <a:rPr lang="en-US" altLang="en-US" dirty="0">
                <a:solidFill>
                  <a:srgbClr val="262626"/>
                </a:solidFill>
              </a:rPr>
              <a:t>Only 16 calories per 2-ounce</a:t>
            </a:r>
            <a:r>
              <a:rPr lang="en-US" altLang="en-US" dirty="0">
                <a:solidFill>
                  <a:srgbClr val="404040"/>
                </a:solidFill>
              </a:rPr>
              <a:t> serving</a:t>
            </a:r>
          </a:p>
          <a:p>
            <a:pPr eaLnBrk="1" hangingPunct="1">
              <a:spcBef>
                <a:spcPct val="0"/>
              </a:spcBef>
            </a:pPr>
            <a:endParaRPr lang="en-US" altLang="en-US" dirty="0"/>
          </a:p>
        </p:txBody>
      </p:sp>
      <p:sp>
        <p:nvSpPr>
          <p:cNvPr id="59396" name="Slide Number Placeholder 3">
            <a:extLst>
              <a:ext uri="{FF2B5EF4-FFF2-40B4-BE49-F238E27FC236}">
                <a16:creationId xmlns:a16="http://schemas.microsoft.com/office/drawing/2014/main" id="{F1FB3F91-56FC-4224-8D8A-5DE19ECEA0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10D3FB43-48C1-4A20-BB96-4044064E93C1}" type="slidenum">
              <a:rPr lang="en-US" altLang="en-US"/>
              <a:pPr>
                <a:spcBef>
                  <a:spcPct val="0"/>
                </a:spcBef>
              </a:pPr>
              <a:t>29</a:t>
            </a:fld>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A526A163-30A8-44B7-B2EB-CF39F62AC99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8B1001BA-2832-402B-B890-B527A445D6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Remind what it is</a:t>
            </a:r>
          </a:p>
          <a:p>
            <a:pPr eaLnBrk="1" hangingPunct="1">
              <a:spcBef>
                <a:spcPct val="0"/>
              </a:spcBef>
            </a:pPr>
            <a:endParaRPr lang="en-US" altLang="en-US"/>
          </a:p>
          <a:p>
            <a:pPr eaLnBrk="1" hangingPunct="1">
              <a:spcBef>
                <a:spcPct val="0"/>
              </a:spcBef>
            </a:pPr>
            <a:r>
              <a:rPr lang="en-US" altLang="en-US"/>
              <a:t>Discuss problems</a:t>
            </a:r>
          </a:p>
        </p:txBody>
      </p:sp>
      <p:sp>
        <p:nvSpPr>
          <p:cNvPr id="61444" name="Slide Number Placeholder 3">
            <a:extLst>
              <a:ext uri="{FF2B5EF4-FFF2-40B4-BE49-F238E27FC236}">
                <a16:creationId xmlns:a16="http://schemas.microsoft.com/office/drawing/2014/main" id="{F156B13B-C28D-4719-82F9-F5A776109F1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4315042C-195D-48F0-BA59-AE63C5066F72}" type="slidenum">
              <a:rPr lang="en-US" altLang="en-US"/>
              <a:pPr>
                <a:spcBef>
                  <a:spcPct val="0"/>
                </a:spcBef>
              </a:pPr>
              <a:t>30</a:t>
            </a:fld>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E20E3D51-3B57-495B-9BA7-0E4EDF1CF4F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C4DD04C8-722C-4C02-AF64-1051C4DADB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The presence of fiber in the GI tract increases fecal bulk, which may dilute the concentration of cancer-causing substances in some foods. Fibers actually reduce the amount of time fecal bulk is present in the GI tract, which reduces the length of time the GI tract is exposed to harmful substances. In addition, fiber-rich diets can reduce intestinal pressure, which can lead to diverticulosis, a condition marked by small inflammations within the GI tract.</a:t>
            </a:r>
          </a:p>
          <a:p>
            <a:pPr eaLnBrk="1" hangingPunct="1">
              <a:spcBef>
                <a:spcPct val="0"/>
              </a:spcBef>
            </a:pPr>
            <a:endParaRPr lang="en-US" altLang="en-US" dirty="0"/>
          </a:p>
          <a:p>
            <a:pPr eaLnBrk="1" hangingPunct="1">
              <a:spcBef>
                <a:spcPct val="0"/>
              </a:spcBef>
            </a:pPr>
            <a:r>
              <a:rPr lang="en-US" altLang="en-US" dirty="0"/>
              <a:t>Fiber is also helpful in preventing constipation. Because fiber attracts and holds water in the GI tract, fecal bulk increases and as a result, keeps you </a:t>
            </a:r>
            <a:r>
              <a:rPr lang="ja-JP" altLang="en-US" dirty="0"/>
              <a:t>“</a:t>
            </a:r>
            <a:r>
              <a:rPr lang="en-US" altLang="ja-JP" dirty="0"/>
              <a:t>regular</a:t>
            </a:r>
            <a:r>
              <a:rPr lang="ja-JP" altLang="en-US" dirty="0"/>
              <a:t>”</a:t>
            </a:r>
            <a:r>
              <a:rPr lang="en-US" altLang="ja-JP" dirty="0"/>
              <a:t>.</a:t>
            </a:r>
            <a:endParaRPr lang="en-US" altLang="en-US" dirty="0"/>
          </a:p>
        </p:txBody>
      </p:sp>
      <p:sp>
        <p:nvSpPr>
          <p:cNvPr id="63492" name="Slide Number Placeholder 3">
            <a:extLst>
              <a:ext uri="{FF2B5EF4-FFF2-40B4-BE49-F238E27FC236}">
                <a16:creationId xmlns:a16="http://schemas.microsoft.com/office/drawing/2014/main" id="{D6BE04AE-6906-4B5B-8CD5-54FB4F9F69D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A323317A-479A-4F61-B2F5-26C181D75014}" type="slidenum">
              <a:rPr lang="en-US" altLang="en-US"/>
              <a:pPr>
                <a:spcBef>
                  <a:spcPct val="0"/>
                </a:spcBef>
              </a:pPr>
              <a:t>31</a:t>
            </a:fld>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E85DC418-98FC-485B-97DA-C4F7042A52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C47627C3-C06F-41F0-BF2E-2ADB545798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p>
          <a:p>
            <a:pPr eaLnBrk="1" hangingPunct="1">
              <a:spcBef>
                <a:spcPct val="0"/>
              </a:spcBef>
            </a:pPr>
            <a:r>
              <a:rPr lang="en-US" altLang="en-US" dirty="0"/>
              <a:t>NeoLife All-natural Fiber Food and Drink Mix:</a:t>
            </a:r>
          </a:p>
          <a:p>
            <a:pPr eaLnBrk="1" hangingPunct="1">
              <a:spcBef>
                <a:spcPct val="0"/>
              </a:spcBef>
              <a:buFontTx/>
              <a:buChar char="•"/>
            </a:pPr>
            <a:r>
              <a:rPr lang="en-US" altLang="en-US" dirty="0"/>
              <a:t> Complete fiber—blend of soluble and insoluble fibers from 12 natural, whole-food sources including whole oats, fruits and vegetables.</a:t>
            </a:r>
          </a:p>
          <a:p>
            <a:pPr eaLnBrk="1" hangingPunct="1">
              <a:spcBef>
                <a:spcPct val="0"/>
              </a:spcBef>
              <a:buFontTx/>
              <a:buChar char="•"/>
            </a:pPr>
            <a:r>
              <a:rPr lang="en-US" altLang="en-US" dirty="0"/>
              <a:t>Provides cellulose, hemicellulose, gum, lignin and pectin (all 5 types of dietary fiber necessary to maintain good health)</a:t>
            </a:r>
          </a:p>
          <a:p>
            <a:pPr eaLnBrk="1" hangingPunct="1">
              <a:spcBef>
                <a:spcPct val="0"/>
              </a:spcBef>
              <a:buFontTx/>
              <a:buChar char="•"/>
            </a:pPr>
            <a:r>
              <a:rPr lang="en-US" altLang="en-US" dirty="0"/>
              <a:t>Concentrated and delicious</a:t>
            </a:r>
            <a:r>
              <a:rPr lang="en-US" altLang="en-US" dirty="0">
                <a:sym typeface="Wingdings" panose="05000000000000000000" pitchFamily="2" charset="2"/>
              </a:rPr>
              <a:t>--&gt; 6g of dietary fiber plus added protein, fructose and complex carbohydrates</a:t>
            </a:r>
          </a:p>
          <a:p>
            <a:pPr eaLnBrk="1" hangingPunct="1">
              <a:spcBef>
                <a:spcPct val="0"/>
              </a:spcBef>
              <a:buFontTx/>
              <a:buChar char="•"/>
            </a:pPr>
            <a:r>
              <a:rPr lang="en-US" altLang="en-US" dirty="0">
                <a:sym typeface="Wingdings" panose="05000000000000000000" pitchFamily="2" charset="2"/>
              </a:rPr>
              <a:t>Exclusive Neo-</a:t>
            </a:r>
            <a:r>
              <a:rPr lang="en-US" altLang="en-US" dirty="0" err="1">
                <a:sym typeface="Wingdings" panose="05000000000000000000" pitchFamily="2" charset="2"/>
              </a:rPr>
              <a:t>Polyfibe</a:t>
            </a:r>
            <a:r>
              <a:rPr lang="en-US" altLang="en-US" dirty="0">
                <a:sym typeface="Wingdings" panose="05000000000000000000" pitchFamily="2" charset="2"/>
              </a:rPr>
              <a:t>: soy polysaccharide blended with specially selected whole oat and acerola cherry fiber to help absorb cholesterol and carry it out of the body without robbing trace nutrients</a:t>
            </a:r>
          </a:p>
          <a:p>
            <a:pPr eaLnBrk="1" hangingPunct="1">
              <a:spcBef>
                <a:spcPct val="0"/>
              </a:spcBef>
              <a:buFontTx/>
              <a:buChar char="•"/>
            </a:pPr>
            <a:r>
              <a:rPr lang="en-US" altLang="en-US" dirty="0">
                <a:sym typeface="Wingdings" panose="05000000000000000000" pitchFamily="2" charset="2"/>
              </a:rPr>
              <a:t>Contains no corn or wheat proteins, no preservatives and no sulfites</a:t>
            </a:r>
          </a:p>
          <a:p>
            <a:pPr eaLnBrk="1" hangingPunct="1">
              <a:spcBef>
                <a:spcPct val="0"/>
              </a:spcBef>
              <a:buFontTx/>
              <a:buChar char="•"/>
            </a:pPr>
            <a:r>
              <a:rPr lang="en-US" altLang="en-US" dirty="0">
                <a:sym typeface="Wingdings" panose="05000000000000000000" pitchFamily="2" charset="2"/>
              </a:rPr>
              <a:t>Less than 1 g of fat per serving, no cholesterol and no added salt. Naturally sweetened and flavored.</a:t>
            </a:r>
          </a:p>
          <a:p>
            <a:pPr eaLnBrk="1" hangingPunct="1">
              <a:spcBef>
                <a:spcPct val="0"/>
              </a:spcBef>
              <a:buFontTx/>
              <a:buChar char="•"/>
            </a:pPr>
            <a:endParaRPr lang="en-US" altLang="en-US" dirty="0">
              <a:sym typeface="Wingdings" panose="05000000000000000000" pitchFamily="2" charset="2"/>
            </a:endParaRPr>
          </a:p>
          <a:p>
            <a:pPr eaLnBrk="1" hangingPunct="1">
              <a:spcBef>
                <a:spcPct val="0"/>
              </a:spcBef>
              <a:buFontTx/>
              <a:buChar char="•"/>
            </a:pPr>
            <a:r>
              <a:rPr lang="en-US" altLang="en-US" dirty="0">
                <a:sym typeface="Wingdings" panose="05000000000000000000" pitchFamily="2" charset="2"/>
              </a:rPr>
              <a:t>Promotes gastrointestinal health</a:t>
            </a:r>
          </a:p>
          <a:p>
            <a:pPr eaLnBrk="1" hangingPunct="1">
              <a:spcBef>
                <a:spcPct val="0"/>
              </a:spcBef>
              <a:buFontTx/>
              <a:buChar char="•"/>
            </a:pPr>
            <a:r>
              <a:rPr lang="en-US" altLang="en-US" dirty="0">
                <a:sym typeface="Wingdings" panose="05000000000000000000" pitchFamily="2" charset="2"/>
              </a:rPr>
              <a:t>Supports heart health</a:t>
            </a:r>
          </a:p>
          <a:p>
            <a:pPr lvl="1" eaLnBrk="1" hangingPunct="1">
              <a:spcBef>
                <a:spcPct val="0"/>
              </a:spcBef>
              <a:buFontTx/>
              <a:buChar char="•"/>
            </a:pPr>
            <a:r>
              <a:rPr lang="en-US" altLang="en-US" dirty="0">
                <a:sym typeface="Wingdings" panose="05000000000000000000" pitchFamily="2" charset="2"/>
              </a:rPr>
              <a:t>Lowers blood cholesterol levels</a:t>
            </a:r>
          </a:p>
          <a:p>
            <a:pPr lvl="1" eaLnBrk="1" hangingPunct="1">
              <a:spcBef>
                <a:spcPct val="0"/>
              </a:spcBef>
              <a:buFontTx/>
              <a:buChar char="•"/>
            </a:pPr>
            <a:r>
              <a:rPr lang="en-US" altLang="en-US" dirty="0">
                <a:sym typeface="Wingdings" panose="05000000000000000000" pitchFamily="2" charset="2"/>
              </a:rPr>
              <a:t>Reduces blood pressure</a:t>
            </a:r>
          </a:p>
          <a:p>
            <a:pPr eaLnBrk="1" hangingPunct="1">
              <a:spcBef>
                <a:spcPct val="0"/>
              </a:spcBef>
              <a:buFontTx/>
              <a:buChar char="•"/>
            </a:pPr>
            <a:r>
              <a:rPr lang="en-US" altLang="en-US" dirty="0">
                <a:sym typeface="Wingdings" panose="05000000000000000000" pitchFamily="2" charset="2"/>
              </a:rPr>
              <a:t>Helps regulate blood sugar</a:t>
            </a:r>
          </a:p>
          <a:p>
            <a:pPr eaLnBrk="1" hangingPunct="1">
              <a:spcBef>
                <a:spcPct val="0"/>
              </a:spcBef>
              <a:buFontTx/>
              <a:buChar char="•"/>
            </a:pPr>
            <a:r>
              <a:rPr lang="en-US" altLang="en-US" dirty="0">
                <a:sym typeface="Wingdings" panose="05000000000000000000" pitchFamily="2" charset="2"/>
              </a:rPr>
              <a:t>Helps control weight by promoting satiety</a:t>
            </a:r>
          </a:p>
          <a:p>
            <a:pPr eaLnBrk="1" hangingPunct="1">
              <a:spcBef>
                <a:spcPct val="0"/>
              </a:spcBef>
              <a:buFontTx/>
              <a:buChar char="•"/>
            </a:pPr>
            <a:endParaRPr lang="en-US" altLang="en-US" dirty="0"/>
          </a:p>
        </p:txBody>
      </p:sp>
      <p:sp>
        <p:nvSpPr>
          <p:cNvPr id="65540" name="Slide Number Placeholder 3">
            <a:extLst>
              <a:ext uri="{FF2B5EF4-FFF2-40B4-BE49-F238E27FC236}">
                <a16:creationId xmlns:a16="http://schemas.microsoft.com/office/drawing/2014/main" id="{18D5D86B-57A9-4BCC-A9DF-0025D756D1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DDD3D46-42E2-4B26-9044-E5FE816960E2}" type="slidenum">
              <a:rPr lang="en-US" altLang="en-US"/>
              <a:pPr>
                <a:spcBef>
                  <a:spcPct val="0"/>
                </a:spcBef>
              </a:pPr>
              <a:t>32</a:t>
            </a:fld>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84FC565D-417B-4EAB-9DCC-5FBF5212D9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49636419-30A0-44FB-8027-516F6EB7A2C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Senna—encourages softening of the stool and natural peristaltic action of the colon</a:t>
            </a:r>
          </a:p>
          <a:p>
            <a:pPr eaLnBrk="1" hangingPunct="1">
              <a:spcBef>
                <a:spcPct val="0"/>
              </a:spcBef>
            </a:pPr>
            <a:r>
              <a:rPr lang="en-US" altLang="en-US"/>
              <a:t>Buckthorn bark– assists softening of the stool. Supports blood cleansing and kidney function</a:t>
            </a:r>
          </a:p>
          <a:p>
            <a:pPr eaLnBrk="1" hangingPunct="1">
              <a:spcBef>
                <a:spcPct val="0"/>
              </a:spcBef>
            </a:pPr>
            <a:r>
              <a:rPr lang="en-US" altLang="en-US"/>
              <a:t>Licorice root– adds moisture to the stool. Promotes liver health and blood cleansing. Calms and soothes tissues in the digestive tract.</a:t>
            </a:r>
          </a:p>
        </p:txBody>
      </p:sp>
      <p:sp>
        <p:nvSpPr>
          <p:cNvPr id="67588" name="Slide Number Placeholder 3">
            <a:extLst>
              <a:ext uri="{FF2B5EF4-FFF2-40B4-BE49-F238E27FC236}">
                <a16:creationId xmlns:a16="http://schemas.microsoft.com/office/drawing/2014/main" id="{81686240-32BF-4A85-9DFE-7D47867A732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D719F834-1E3A-4694-BA98-25F8DC93B02D}" type="slidenum">
              <a:rPr lang="en-US" altLang="en-US"/>
              <a:pPr>
                <a:spcBef>
                  <a:spcPct val="0"/>
                </a:spcBef>
              </a:pPr>
              <a:t>33</a:t>
            </a:fld>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FE95934F-962D-4811-8E44-73E0FEA330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DCBBDCA3-A7CF-43E4-944D-7B32DD6817F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69636" name="Slide Number Placeholder 3">
            <a:extLst>
              <a:ext uri="{FF2B5EF4-FFF2-40B4-BE49-F238E27FC236}">
                <a16:creationId xmlns:a16="http://schemas.microsoft.com/office/drawing/2014/main" id="{3323FA9E-5C21-4CEB-8B20-28CB868B460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2565E06C-1AC5-40FC-BBF9-926E2DAEFF47}" type="slidenum">
              <a:rPr lang="en-US" altLang="en-US"/>
              <a:pPr>
                <a:spcBef>
                  <a:spcPct val="0"/>
                </a:spcBef>
              </a:pPr>
              <a:t>34</a:t>
            </a:fld>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9D276B3E-0149-4B97-9FDB-FE00BB9BF3A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93CB9239-A8FA-46CC-BDA9-9E345DE50F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solidFill>
                  <a:srgbClr val="595959"/>
                </a:solidFill>
              </a:rPr>
              <a:t>Why Garlic Allium Complex?</a:t>
            </a:r>
          </a:p>
          <a:p>
            <a:pPr eaLnBrk="1" hangingPunct="1">
              <a:spcBef>
                <a:spcPct val="0"/>
              </a:spcBef>
            </a:pPr>
            <a:r>
              <a:rPr lang="en-US" altLang="en-US">
                <a:solidFill>
                  <a:srgbClr val="595959"/>
                </a:solidFill>
              </a:rPr>
              <a:t>Broad spectrum whole-food extracts and concentrates from garlic, onions, chives and leeks</a:t>
            </a:r>
          </a:p>
          <a:p>
            <a:pPr eaLnBrk="1" hangingPunct="1">
              <a:spcBef>
                <a:spcPct val="0"/>
              </a:spcBef>
            </a:pPr>
            <a:r>
              <a:rPr lang="en-US" altLang="en-US">
                <a:solidFill>
                  <a:srgbClr val="595959"/>
                </a:solidFill>
              </a:rPr>
              <a:t>Unique process to protect natural enzymes</a:t>
            </a:r>
          </a:p>
          <a:p>
            <a:pPr eaLnBrk="1" hangingPunct="1">
              <a:spcBef>
                <a:spcPct val="0"/>
              </a:spcBef>
            </a:pPr>
            <a:r>
              <a:rPr lang="en-US" altLang="en-US">
                <a:solidFill>
                  <a:srgbClr val="595959"/>
                </a:solidFill>
              </a:rPr>
              <a:t>Guaranteed high potency. One serving = 4,200 mcg of active allicin = 1 clove fresh garlic</a:t>
            </a:r>
          </a:p>
          <a:p>
            <a:pPr eaLnBrk="1" hangingPunct="1">
              <a:spcBef>
                <a:spcPct val="0"/>
              </a:spcBef>
            </a:pPr>
            <a:r>
              <a:rPr lang="en-US" altLang="en-US">
                <a:solidFill>
                  <a:srgbClr val="595959"/>
                </a:solidFill>
              </a:rPr>
              <a:t>Nutrient family approach—not only contains allicin, but also bother bioactive compounds</a:t>
            </a:r>
          </a:p>
          <a:p>
            <a:pPr eaLnBrk="1" hangingPunct="1">
              <a:spcBef>
                <a:spcPct val="0"/>
              </a:spcBef>
            </a:pPr>
            <a:r>
              <a:rPr lang="en-US" altLang="en-US">
                <a:solidFill>
                  <a:srgbClr val="595959"/>
                </a:solidFill>
              </a:rPr>
              <a:t>Targeted delivery technology - enteric coating maximizes absorption</a:t>
            </a:r>
          </a:p>
          <a:p>
            <a:pPr eaLnBrk="1" hangingPunct="1">
              <a:spcBef>
                <a:spcPct val="0"/>
              </a:spcBef>
            </a:pPr>
            <a:r>
              <a:rPr lang="en-US" altLang="en-US">
                <a:solidFill>
                  <a:srgbClr val="595959"/>
                </a:solidFill>
              </a:rPr>
              <a:t>Contains rosemary—potent antioxidant herb</a:t>
            </a:r>
          </a:p>
          <a:p>
            <a:pPr eaLnBrk="1" hangingPunct="1">
              <a:spcBef>
                <a:spcPct val="0"/>
              </a:spcBef>
            </a:pPr>
            <a:r>
              <a:rPr lang="en-US" altLang="en-US">
                <a:solidFill>
                  <a:srgbClr val="595959"/>
                </a:solidFill>
              </a:rPr>
              <a:t>Does not cause garlic breath</a:t>
            </a:r>
          </a:p>
          <a:p>
            <a:pPr eaLnBrk="1" hangingPunct="1">
              <a:spcBef>
                <a:spcPct val="0"/>
              </a:spcBef>
            </a:pPr>
            <a:endParaRPr lang="en-US" altLang="en-US"/>
          </a:p>
          <a:p>
            <a:pPr eaLnBrk="1" hangingPunct="1">
              <a:spcBef>
                <a:spcPct val="0"/>
              </a:spcBef>
            </a:pPr>
            <a:endParaRPr lang="en-US" altLang="en-US"/>
          </a:p>
          <a:p>
            <a:pPr eaLnBrk="1" hangingPunct="1">
              <a:spcBef>
                <a:spcPct val="0"/>
              </a:spcBef>
            </a:pPr>
            <a:r>
              <a:rPr lang="en-US" altLang="en-US">
                <a:solidFill>
                  <a:srgbClr val="262626"/>
                </a:solidFill>
              </a:rPr>
              <a:t>Functions as a natural antibiotic in the gut</a:t>
            </a:r>
          </a:p>
          <a:p>
            <a:pPr eaLnBrk="1" hangingPunct="1">
              <a:spcBef>
                <a:spcPct val="0"/>
              </a:spcBef>
            </a:pPr>
            <a:r>
              <a:rPr lang="en-US" altLang="en-US">
                <a:solidFill>
                  <a:srgbClr val="262626"/>
                </a:solidFill>
              </a:rPr>
              <a:t>Helps detoxify carcinogens</a:t>
            </a:r>
          </a:p>
          <a:p>
            <a:pPr eaLnBrk="1" hangingPunct="1">
              <a:spcBef>
                <a:spcPct val="0"/>
              </a:spcBef>
            </a:pPr>
            <a:r>
              <a:rPr lang="en-US" altLang="en-US">
                <a:solidFill>
                  <a:srgbClr val="262626"/>
                </a:solidFill>
              </a:rPr>
              <a:t>Supports healthy immune responses</a:t>
            </a:r>
          </a:p>
          <a:p>
            <a:pPr eaLnBrk="1" hangingPunct="1">
              <a:spcBef>
                <a:spcPct val="0"/>
              </a:spcBef>
            </a:pPr>
            <a:r>
              <a:rPr lang="en-US" altLang="en-US">
                <a:solidFill>
                  <a:srgbClr val="262626"/>
                </a:solidFill>
              </a:rPr>
              <a:t>Promotes normal cell growth and renewal (esp. in GI tract)</a:t>
            </a:r>
          </a:p>
          <a:p>
            <a:pPr eaLnBrk="1" hangingPunct="1">
              <a:spcBef>
                <a:spcPct val="0"/>
              </a:spcBef>
            </a:pPr>
            <a:endParaRPr lang="en-US" altLang="en-US"/>
          </a:p>
        </p:txBody>
      </p:sp>
      <p:sp>
        <p:nvSpPr>
          <p:cNvPr id="71684" name="Slide Number Placeholder 3">
            <a:extLst>
              <a:ext uri="{FF2B5EF4-FFF2-40B4-BE49-F238E27FC236}">
                <a16:creationId xmlns:a16="http://schemas.microsoft.com/office/drawing/2014/main" id="{BF578B04-2CA5-4A3E-AF9C-9E12487F30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MS PGothic" panose="020B0600070205080204" pitchFamily="34" charset="-128"/>
              </a:defRPr>
            </a:lvl1pPr>
            <a:lvl2pPr marL="742950" indent="-285750">
              <a:spcBef>
                <a:spcPct val="30000"/>
              </a:spcBef>
              <a:defRPr sz="1200">
                <a:solidFill>
                  <a:schemeClr val="tx1"/>
                </a:solidFill>
                <a:latin typeface="Calibri" panose="020F0502020204030204" pitchFamily="34" charset="0"/>
                <a:ea typeface="MS PGothic" panose="020B0600070205080204" pitchFamily="34" charset="-128"/>
              </a:defRPr>
            </a:lvl2pPr>
            <a:lvl3pPr marL="1143000" indent="-228600">
              <a:spcBef>
                <a:spcPct val="30000"/>
              </a:spcBef>
              <a:defRPr sz="1200">
                <a:solidFill>
                  <a:schemeClr val="tx1"/>
                </a:solidFill>
                <a:latin typeface="Calibri" panose="020F0502020204030204" pitchFamily="34" charset="0"/>
                <a:ea typeface="MS PGothic" panose="020B0600070205080204" pitchFamily="34" charset="-128"/>
              </a:defRPr>
            </a:lvl3pPr>
            <a:lvl4pPr marL="1600200" indent="-228600">
              <a:spcBef>
                <a:spcPct val="30000"/>
              </a:spcBef>
              <a:defRPr sz="1200">
                <a:solidFill>
                  <a:schemeClr val="tx1"/>
                </a:solidFill>
                <a:latin typeface="Calibri" panose="020F0502020204030204" pitchFamily="34" charset="0"/>
                <a:ea typeface="MS PGothic" panose="020B0600070205080204" pitchFamily="34" charset="-128"/>
              </a:defRPr>
            </a:lvl4pPr>
            <a:lvl5pPr marL="2057400" indent="-228600">
              <a:spcBef>
                <a:spcPct val="30000"/>
              </a:spcBef>
              <a:defRPr sz="12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MS PGothic" panose="020B0600070205080204" pitchFamily="34" charset="-128"/>
              </a:defRPr>
            </a:lvl9pPr>
          </a:lstStyle>
          <a:p>
            <a:pPr>
              <a:spcBef>
                <a:spcPct val="0"/>
              </a:spcBef>
            </a:pPr>
            <a:fld id="{57F6F31A-D261-4400-A30D-772F56F34E20}" type="slidenum">
              <a:rPr lang="en-US" altLang="en-US"/>
              <a:pPr>
                <a:spcBef>
                  <a:spcPct val="0"/>
                </a:spcBef>
              </a:pPr>
              <a:t>35</a:t>
            </a:fld>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128E2840-04C5-449D-AB74-1FA8F3E9C0BE}" type="slidenum">
              <a:rPr lang="en-US" altLang="en-US" smtClean="0"/>
              <a:pPr>
                <a:defRPr/>
              </a:pPr>
              <a:t>52</a:t>
            </a:fld>
            <a:endParaRPr lang="en-US" altLang="en-US"/>
          </a:p>
        </p:txBody>
      </p:sp>
    </p:spTree>
    <p:extLst>
      <p:ext uri="{BB962C8B-B14F-4D97-AF65-F5344CB8AC3E}">
        <p14:creationId xmlns:p14="http://schemas.microsoft.com/office/powerpoint/2010/main" val="10717960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128E2840-04C5-449D-AB74-1FA8F3E9C0BE}" type="slidenum">
              <a:rPr lang="en-US" altLang="en-US" smtClean="0"/>
              <a:pPr>
                <a:defRPr/>
              </a:pPr>
              <a:t>53</a:t>
            </a:fld>
            <a:endParaRPr lang="en-US" altLang="en-US"/>
          </a:p>
        </p:txBody>
      </p:sp>
    </p:spTree>
    <p:extLst>
      <p:ext uri="{BB962C8B-B14F-4D97-AF65-F5344CB8AC3E}">
        <p14:creationId xmlns:p14="http://schemas.microsoft.com/office/powerpoint/2010/main" val="290947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a:latin typeface="Helvetica Neue"/>
                <a:cs typeface="Helvetica Neue"/>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A96F2861-8631-448B-9C4F-CBEDCCD480C4}"/>
              </a:ext>
            </a:extLst>
          </p:cNvPr>
          <p:cNvSpPr>
            <a:spLocks noGrp="1"/>
          </p:cNvSpPr>
          <p:nvPr>
            <p:ph type="dt" sz="half" idx="10"/>
          </p:nvPr>
        </p:nvSpPr>
        <p:spPr/>
        <p:txBody>
          <a:bodyPr/>
          <a:lstStyle>
            <a:lvl1pPr>
              <a:defRPr/>
            </a:lvl1pPr>
          </a:lstStyle>
          <a:p>
            <a:pPr>
              <a:defRPr/>
            </a:pPr>
            <a:fld id="{AD193135-9438-4245-9E1D-C09831F9E769}"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66017015-D148-4504-AA12-3A67513593A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F208D5-F588-4E95-81D1-6A7D3F696EAF}"/>
              </a:ext>
            </a:extLst>
          </p:cNvPr>
          <p:cNvSpPr>
            <a:spLocks noGrp="1"/>
          </p:cNvSpPr>
          <p:nvPr>
            <p:ph type="sldNum" sz="quarter" idx="12"/>
          </p:nvPr>
        </p:nvSpPr>
        <p:spPr/>
        <p:txBody>
          <a:bodyPr/>
          <a:lstStyle>
            <a:lvl1pPr>
              <a:defRPr/>
            </a:lvl1pPr>
          </a:lstStyle>
          <a:p>
            <a:pPr>
              <a:defRPr/>
            </a:pPr>
            <a:fld id="{3E77C79F-1BAB-41DF-AB9A-48CB09A94232}" type="slidenum">
              <a:rPr lang="en-US" altLang="en-US"/>
              <a:pPr>
                <a:defRPr/>
              </a:pPr>
              <a:t>‹#›</a:t>
            </a:fld>
            <a:endParaRPr lang="en-US" altLang="en-US"/>
          </a:p>
        </p:txBody>
      </p:sp>
    </p:spTree>
    <p:extLst>
      <p:ext uri="{BB962C8B-B14F-4D97-AF65-F5344CB8AC3E}">
        <p14:creationId xmlns:p14="http://schemas.microsoft.com/office/powerpoint/2010/main" val="2225322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54D10C42-AC67-4F97-BA87-8C0974E8D11E}"/>
              </a:ext>
            </a:extLst>
          </p:cNvPr>
          <p:cNvCxnSpPr>
            <a:cxnSpLocks noChangeShapeType="1"/>
          </p:cNvCxnSpPr>
          <p:nvPr/>
        </p:nvCxnSpPr>
        <p:spPr bwMode="auto">
          <a:xfrm>
            <a:off x="0" y="1223963"/>
            <a:ext cx="9144000" cy="0"/>
          </a:xfrm>
          <a:prstGeom prst="line">
            <a:avLst/>
          </a:prstGeom>
          <a:noFill/>
          <a:ln w="25400">
            <a:solidFill>
              <a:srgbClr val="9BBB59"/>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2" name="Title 1"/>
          <p:cNvSpPr>
            <a:spLocks noGrp="1"/>
          </p:cNvSpPr>
          <p:nvPr>
            <p:ph type="title"/>
          </p:nvPr>
        </p:nvSpPr>
        <p:spPr/>
        <p:txBody>
          <a:bodyPr/>
          <a:lstStyle>
            <a:lvl1pPr>
              <a:defRPr>
                <a:latin typeface="Helvetica Neue"/>
                <a:cs typeface="Helvetica Neue"/>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D783FA93-6244-4E5F-AB6C-7E403AC93B64}"/>
              </a:ext>
            </a:extLst>
          </p:cNvPr>
          <p:cNvSpPr>
            <a:spLocks noGrp="1"/>
          </p:cNvSpPr>
          <p:nvPr>
            <p:ph type="dt" sz="half" idx="10"/>
          </p:nvPr>
        </p:nvSpPr>
        <p:spPr/>
        <p:txBody>
          <a:bodyPr/>
          <a:lstStyle>
            <a:lvl1pPr>
              <a:defRPr smtClean="0"/>
            </a:lvl1pPr>
          </a:lstStyle>
          <a:p>
            <a:pPr>
              <a:defRPr/>
            </a:pPr>
            <a:fld id="{154AB017-6FDC-4761-A5A1-37C3EF682BE9}" type="datetime1">
              <a:rPr lang="en-US" altLang="en-US"/>
              <a:pPr>
                <a:defRPr/>
              </a:pPr>
              <a:t>3/5/2020</a:t>
            </a:fld>
            <a:endParaRPr lang="en-US" altLang="en-US"/>
          </a:p>
        </p:txBody>
      </p:sp>
      <p:sp>
        <p:nvSpPr>
          <p:cNvPr id="6" name="Footer Placeholder 4">
            <a:extLst>
              <a:ext uri="{FF2B5EF4-FFF2-40B4-BE49-F238E27FC236}">
                <a16:creationId xmlns:a16="http://schemas.microsoft.com/office/drawing/2014/main" id="{866279E9-D275-4623-BF18-772CF385ECF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B50667B-1574-4EC0-83FC-C70B159F24F3}"/>
              </a:ext>
            </a:extLst>
          </p:cNvPr>
          <p:cNvSpPr>
            <a:spLocks noGrp="1"/>
          </p:cNvSpPr>
          <p:nvPr>
            <p:ph type="sldNum" sz="quarter" idx="12"/>
          </p:nvPr>
        </p:nvSpPr>
        <p:spPr/>
        <p:txBody>
          <a:bodyPr/>
          <a:lstStyle>
            <a:lvl1pPr>
              <a:defRPr smtClean="0"/>
            </a:lvl1pPr>
          </a:lstStyle>
          <a:p>
            <a:pPr>
              <a:defRPr/>
            </a:pPr>
            <a:fld id="{37C1297D-A2A0-4742-86B2-8F13FE0F7BBC}" type="slidenum">
              <a:rPr lang="en-US" altLang="en-US"/>
              <a:pPr>
                <a:defRPr/>
              </a:pPr>
              <a:t>‹#›</a:t>
            </a:fld>
            <a:endParaRPr lang="en-US" altLang="en-US"/>
          </a:p>
        </p:txBody>
      </p:sp>
    </p:spTree>
    <p:extLst>
      <p:ext uri="{BB962C8B-B14F-4D97-AF65-F5344CB8AC3E}">
        <p14:creationId xmlns:p14="http://schemas.microsoft.com/office/powerpoint/2010/main" val="3064715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0D28EC-40B1-426D-8F47-53D30E9A1B42}"/>
              </a:ext>
            </a:extLst>
          </p:cNvPr>
          <p:cNvSpPr>
            <a:spLocks noGrp="1"/>
          </p:cNvSpPr>
          <p:nvPr>
            <p:ph type="dt" sz="half" idx="10"/>
          </p:nvPr>
        </p:nvSpPr>
        <p:spPr/>
        <p:txBody>
          <a:bodyPr/>
          <a:lstStyle>
            <a:lvl1pPr>
              <a:defRPr/>
            </a:lvl1pPr>
          </a:lstStyle>
          <a:p>
            <a:pPr>
              <a:defRPr/>
            </a:pPr>
            <a:fld id="{A9C58BE0-DD11-40A7-A114-9995E635C559}"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1C1C75B0-B165-4F0F-8C3A-3EEA574696C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97638D6-8CE7-48EC-80CC-A2ECC0D75D57}"/>
              </a:ext>
            </a:extLst>
          </p:cNvPr>
          <p:cNvSpPr>
            <a:spLocks noGrp="1"/>
          </p:cNvSpPr>
          <p:nvPr>
            <p:ph type="sldNum" sz="quarter" idx="12"/>
          </p:nvPr>
        </p:nvSpPr>
        <p:spPr/>
        <p:txBody>
          <a:bodyPr/>
          <a:lstStyle>
            <a:lvl1pPr>
              <a:defRPr/>
            </a:lvl1pPr>
          </a:lstStyle>
          <a:p>
            <a:pPr>
              <a:defRPr/>
            </a:pPr>
            <a:fld id="{42DFAD7F-0E3C-420C-901F-6D88613EE9AE}" type="slidenum">
              <a:rPr lang="en-US" altLang="en-US"/>
              <a:pPr>
                <a:defRPr/>
              </a:pPr>
              <a:t>‹#›</a:t>
            </a:fld>
            <a:endParaRPr lang="en-US" altLang="en-US"/>
          </a:p>
        </p:txBody>
      </p:sp>
    </p:spTree>
    <p:extLst>
      <p:ext uri="{BB962C8B-B14F-4D97-AF65-F5344CB8AC3E}">
        <p14:creationId xmlns:p14="http://schemas.microsoft.com/office/powerpoint/2010/main" val="246057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Helvetica Neue"/>
                <a:cs typeface="Helvetica Neue"/>
              </a:defRPr>
            </a:lvl1p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4BF90040-6882-46DB-9011-733B2D5D3234}"/>
              </a:ext>
            </a:extLst>
          </p:cNvPr>
          <p:cNvSpPr>
            <a:spLocks noGrp="1"/>
          </p:cNvSpPr>
          <p:nvPr>
            <p:ph type="dt" sz="half" idx="10"/>
          </p:nvPr>
        </p:nvSpPr>
        <p:spPr/>
        <p:txBody>
          <a:bodyPr/>
          <a:lstStyle>
            <a:lvl1pPr>
              <a:defRPr/>
            </a:lvl1pPr>
          </a:lstStyle>
          <a:p>
            <a:pPr>
              <a:defRPr/>
            </a:pPr>
            <a:fld id="{05C7BD6A-C3AF-43D4-97F4-F55EFB2E9E1F}" type="datetime1">
              <a:rPr lang="en-US" altLang="en-US"/>
              <a:pPr>
                <a:defRPr/>
              </a:pPr>
              <a:t>3/5/2020</a:t>
            </a:fld>
            <a:endParaRPr lang="en-US" altLang="en-US"/>
          </a:p>
        </p:txBody>
      </p:sp>
      <p:sp>
        <p:nvSpPr>
          <p:cNvPr id="6" name="Footer Placeholder 4">
            <a:extLst>
              <a:ext uri="{FF2B5EF4-FFF2-40B4-BE49-F238E27FC236}">
                <a16:creationId xmlns:a16="http://schemas.microsoft.com/office/drawing/2014/main" id="{A2A49F1D-82E7-4BCA-BF09-479B7A8C318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5E57735-74A3-4FA7-971D-F7D99C48A75C}"/>
              </a:ext>
            </a:extLst>
          </p:cNvPr>
          <p:cNvSpPr>
            <a:spLocks noGrp="1"/>
          </p:cNvSpPr>
          <p:nvPr>
            <p:ph type="sldNum" sz="quarter" idx="12"/>
          </p:nvPr>
        </p:nvSpPr>
        <p:spPr/>
        <p:txBody>
          <a:bodyPr/>
          <a:lstStyle>
            <a:lvl1pPr>
              <a:defRPr/>
            </a:lvl1pPr>
          </a:lstStyle>
          <a:p>
            <a:pPr>
              <a:defRPr/>
            </a:pPr>
            <a:fld id="{2BE1B537-FC61-4603-BF1D-5CA2B124FCBF}" type="slidenum">
              <a:rPr lang="en-US" altLang="en-US"/>
              <a:pPr>
                <a:defRPr/>
              </a:pPr>
              <a:t>‹#›</a:t>
            </a:fld>
            <a:endParaRPr lang="en-US" altLang="en-US"/>
          </a:p>
        </p:txBody>
      </p:sp>
    </p:spTree>
    <p:extLst>
      <p:ext uri="{BB962C8B-B14F-4D97-AF65-F5344CB8AC3E}">
        <p14:creationId xmlns:p14="http://schemas.microsoft.com/office/powerpoint/2010/main" val="3052334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Helvetica Neue"/>
                <a:cs typeface="Helvetica Neue"/>
              </a:defRPr>
            </a:lvl1pPr>
          </a:lstStyle>
          <a:p>
            <a:r>
              <a:rPr lang="en-US"/>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EC70C2D-B4EF-4CEE-8C3B-C49213BF664E}"/>
              </a:ext>
            </a:extLst>
          </p:cNvPr>
          <p:cNvSpPr>
            <a:spLocks noGrp="1"/>
          </p:cNvSpPr>
          <p:nvPr>
            <p:ph type="dt" sz="half" idx="10"/>
          </p:nvPr>
        </p:nvSpPr>
        <p:spPr/>
        <p:txBody>
          <a:bodyPr/>
          <a:lstStyle>
            <a:lvl1pPr>
              <a:defRPr/>
            </a:lvl1pPr>
          </a:lstStyle>
          <a:p>
            <a:pPr>
              <a:defRPr/>
            </a:pPr>
            <a:fld id="{46C6F6CB-DCE7-4915-A12C-417F5945577C}" type="datetime1">
              <a:rPr lang="en-US" altLang="en-US"/>
              <a:pPr>
                <a:defRPr/>
              </a:pPr>
              <a:t>3/5/2020</a:t>
            </a:fld>
            <a:endParaRPr lang="en-US" altLang="en-US"/>
          </a:p>
        </p:txBody>
      </p:sp>
      <p:sp>
        <p:nvSpPr>
          <p:cNvPr id="8" name="Footer Placeholder 4">
            <a:extLst>
              <a:ext uri="{FF2B5EF4-FFF2-40B4-BE49-F238E27FC236}">
                <a16:creationId xmlns:a16="http://schemas.microsoft.com/office/drawing/2014/main" id="{21E99945-DC5C-406E-8B08-90D175D3CC03}"/>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A43DBE-CED3-4309-90B6-0AD7A1ED4846}"/>
              </a:ext>
            </a:extLst>
          </p:cNvPr>
          <p:cNvSpPr>
            <a:spLocks noGrp="1"/>
          </p:cNvSpPr>
          <p:nvPr>
            <p:ph type="sldNum" sz="quarter" idx="12"/>
          </p:nvPr>
        </p:nvSpPr>
        <p:spPr/>
        <p:txBody>
          <a:bodyPr/>
          <a:lstStyle>
            <a:lvl1pPr>
              <a:defRPr/>
            </a:lvl1pPr>
          </a:lstStyle>
          <a:p>
            <a:pPr>
              <a:defRPr/>
            </a:pPr>
            <a:fld id="{B59D1137-2A6A-4987-9D41-25CEA6C1B90F}" type="slidenum">
              <a:rPr lang="en-US" altLang="en-US"/>
              <a:pPr>
                <a:defRPr/>
              </a:pPr>
              <a:t>‹#›</a:t>
            </a:fld>
            <a:endParaRPr lang="en-US" altLang="en-US"/>
          </a:p>
        </p:txBody>
      </p:sp>
    </p:spTree>
    <p:extLst>
      <p:ext uri="{BB962C8B-B14F-4D97-AF65-F5344CB8AC3E}">
        <p14:creationId xmlns:p14="http://schemas.microsoft.com/office/powerpoint/2010/main" val="1029420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Helvetica Neue"/>
                <a:cs typeface="Helvetica Neue"/>
              </a:defRPr>
            </a:lvl1p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C0D378C3-D193-4C82-A688-40E630B9BBA9}"/>
              </a:ext>
            </a:extLst>
          </p:cNvPr>
          <p:cNvSpPr>
            <a:spLocks noGrp="1"/>
          </p:cNvSpPr>
          <p:nvPr>
            <p:ph type="dt" sz="half" idx="10"/>
          </p:nvPr>
        </p:nvSpPr>
        <p:spPr/>
        <p:txBody>
          <a:bodyPr/>
          <a:lstStyle>
            <a:lvl1pPr>
              <a:defRPr/>
            </a:lvl1pPr>
          </a:lstStyle>
          <a:p>
            <a:pPr>
              <a:defRPr/>
            </a:pPr>
            <a:fld id="{0560171F-3669-4F7D-AF16-A577DD430C57}" type="datetime1">
              <a:rPr lang="en-US" altLang="en-US"/>
              <a:pPr>
                <a:defRPr/>
              </a:pPr>
              <a:t>3/5/2020</a:t>
            </a:fld>
            <a:endParaRPr lang="en-US" altLang="en-US"/>
          </a:p>
        </p:txBody>
      </p:sp>
      <p:sp>
        <p:nvSpPr>
          <p:cNvPr id="4" name="Footer Placeholder 4">
            <a:extLst>
              <a:ext uri="{FF2B5EF4-FFF2-40B4-BE49-F238E27FC236}">
                <a16:creationId xmlns:a16="http://schemas.microsoft.com/office/drawing/2014/main" id="{5F15F3A9-97F4-4C30-9F75-872E263A0A5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620A77B5-C70A-4947-915F-F7FF829CD064}"/>
              </a:ext>
            </a:extLst>
          </p:cNvPr>
          <p:cNvSpPr>
            <a:spLocks noGrp="1"/>
          </p:cNvSpPr>
          <p:nvPr>
            <p:ph type="sldNum" sz="quarter" idx="12"/>
          </p:nvPr>
        </p:nvSpPr>
        <p:spPr/>
        <p:txBody>
          <a:bodyPr/>
          <a:lstStyle>
            <a:lvl1pPr>
              <a:defRPr/>
            </a:lvl1pPr>
          </a:lstStyle>
          <a:p>
            <a:pPr>
              <a:defRPr/>
            </a:pPr>
            <a:fld id="{FA91CC4A-E69C-4EF0-8EAA-B2EA125A101B}" type="slidenum">
              <a:rPr lang="en-US" altLang="en-US"/>
              <a:pPr>
                <a:defRPr/>
              </a:pPr>
              <a:t>‹#›</a:t>
            </a:fld>
            <a:endParaRPr lang="en-US" altLang="en-US"/>
          </a:p>
        </p:txBody>
      </p:sp>
    </p:spTree>
    <p:extLst>
      <p:ext uri="{BB962C8B-B14F-4D97-AF65-F5344CB8AC3E}">
        <p14:creationId xmlns:p14="http://schemas.microsoft.com/office/powerpoint/2010/main" val="2988842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4078779-54BA-4A51-A608-6F083B0EC127}"/>
              </a:ext>
            </a:extLst>
          </p:cNvPr>
          <p:cNvSpPr>
            <a:spLocks noGrp="1"/>
          </p:cNvSpPr>
          <p:nvPr>
            <p:ph type="dt" sz="half" idx="10"/>
          </p:nvPr>
        </p:nvSpPr>
        <p:spPr/>
        <p:txBody>
          <a:bodyPr/>
          <a:lstStyle>
            <a:lvl1pPr>
              <a:defRPr/>
            </a:lvl1pPr>
          </a:lstStyle>
          <a:p>
            <a:pPr>
              <a:defRPr/>
            </a:pPr>
            <a:fld id="{41A8696F-0C86-4E79-AFAC-3FCFBF8CC5FE}" type="datetime1">
              <a:rPr lang="en-US" altLang="en-US"/>
              <a:pPr>
                <a:defRPr/>
              </a:pPr>
              <a:t>3/5/2020</a:t>
            </a:fld>
            <a:endParaRPr lang="en-US" altLang="en-US"/>
          </a:p>
        </p:txBody>
      </p:sp>
      <p:sp>
        <p:nvSpPr>
          <p:cNvPr id="3" name="Footer Placeholder 4">
            <a:extLst>
              <a:ext uri="{FF2B5EF4-FFF2-40B4-BE49-F238E27FC236}">
                <a16:creationId xmlns:a16="http://schemas.microsoft.com/office/drawing/2014/main" id="{0439B6C1-D3A0-45C5-8CC6-833AA78F4223}"/>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4249460C-C4E6-4C1E-895B-5A62C47172BD}"/>
              </a:ext>
            </a:extLst>
          </p:cNvPr>
          <p:cNvSpPr>
            <a:spLocks noGrp="1"/>
          </p:cNvSpPr>
          <p:nvPr>
            <p:ph type="sldNum" sz="quarter" idx="12"/>
          </p:nvPr>
        </p:nvSpPr>
        <p:spPr/>
        <p:txBody>
          <a:bodyPr/>
          <a:lstStyle>
            <a:lvl1pPr>
              <a:defRPr/>
            </a:lvl1pPr>
          </a:lstStyle>
          <a:p>
            <a:pPr>
              <a:defRPr/>
            </a:pPr>
            <a:fld id="{71701B17-FC0C-4ECA-925F-51D5BDEE806E}" type="slidenum">
              <a:rPr lang="en-US" altLang="en-US"/>
              <a:pPr>
                <a:defRPr/>
              </a:pPr>
              <a:t>‹#›</a:t>
            </a:fld>
            <a:endParaRPr lang="en-US" altLang="en-US"/>
          </a:p>
        </p:txBody>
      </p:sp>
    </p:spTree>
    <p:extLst>
      <p:ext uri="{BB962C8B-B14F-4D97-AF65-F5344CB8AC3E}">
        <p14:creationId xmlns:p14="http://schemas.microsoft.com/office/powerpoint/2010/main" val="2078256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E86428B-E308-4141-A7EF-7DF5ED810452}"/>
              </a:ext>
            </a:extLst>
          </p:cNvPr>
          <p:cNvSpPr>
            <a:spLocks noGrp="1"/>
          </p:cNvSpPr>
          <p:nvPr>
            <p:ph type="dt" sz="half" idx="10"/>
          </p:nvPr>
        </p:nvSpPr>
        <p:spPr/>
        <p:txBody>
          <a:bodyPr/>
          <a:lstStyle>
            <a:lvl1pPr>
              <a:defRPr/>
            </a:lvl1pPr>
          </a:lstStyle>
          <a:p>
            <a:pPr>
              <a:defRPr/>
            </a:pPr>
            <a:fld id="{83053101-6230-4A4C-A315-80F5114FEF85}" type="datetime1">
              <a:rPr lang="en-US" altLang="en-US"/>
              <a:pPr>
                <a:defRPr/>
              </a:pPr>
              <a:t>3/5/2020</a:t>
            </a:fld>
            <a:endParaRPr lang="en-US" altLang="en-US"/>
          </a:p>
        </p:txBody>
      </p:sp>
      <p:sp>
        <p:nvSpPr>
          <p:cNvPr id="6" name="Footer Placeholder 4">
            <a:extLst>
              <a:ext uri="{FF2B5EF4-FFF2-40B4-BE49-F238E27FC236}">
                <a16:creationId xmlns:a16="http://schemas.microsoft.com/office/drawing/2014/main" id="{700B00E7-A07B-4529-9D3E-861ADFA4118C}"/>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172DED-593D-4740-8791-6B010E8F7485}"/>
              </a:ext>
            </a:extLst>
          </p:cNvPr>
          <p:cNvSpPr>
            <a:spLocks noGrp="1"/>
          </p:cNvSpPr>
          <p:nvPr>
            <p:ph type="sldNum" sz="quarter" idx="12"/>
          </p:nvPr>
        </p:nvSpPr>
        <p:spPr/>
        <p:txBody>
          <a:bodyPr/>
          <a:lstStyle>
            <a:lvl1pPr>
              <a:defRPr/>
            </a:lvl1pPr>
          </a:lstStyle>
          <a:p>
            <a:pPr>
              <a:defRPr/>
            </a:pPr>
            <a:fld id="{B7F41A70-B64E-42C4-A31A-7AF3B40B211B}" type="slidenum">
              <a:rPr lang="en-US" altLang="en-US"/>
              <a:pPr>
                <a:defRPr/>
              </a:pPr>
              <a:t>‹#›</a:t>
            </a:fld>
            <a:endParaRPr lang="en-US" altLang="en-US"/>
          </a:p>
        </p:txBody>
      </p:sp>
    </p:spTree>
    <p:extLst>
      <p:ext uri="{BB962C8B-B14F-4D97-AF65-F5344CB8AC3E}">
        <p14:creationId xmlns:p14="http://schemas.microsoft.com/office/powerpoint/2010/main" val="4320598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9236E85-FAAD-4FA0-98B4-28C8493D957F}"/>
              </a:ext>
            </a:extLst>
          </p:cNvPr>
          <p:cNvSpPr>
            <a:spLocks noGrp="1"/>
          </p:cNvSpPr>
          <p:nvPr>
            <p:ph type="dt" sz="half" idx="10"/>
          </p:nvPr>
        </p:nvSpPr>
        <p:spPr/>
        <p:txBody>
          <a:bodyPr/>
          <a:lstStyle>
            <a:lvl1pPr>
              <a:defRPr/>
            </a:lvl1pPr>
          </a:lstStyle>
          <a:p>
            <a:pPr>
              <a:defRPr/>
            </a:pPr>
            <a:fld id="{2B5346D2-56BE-4D5B-A9AA-BD9B44489758}" type="datetime1">
              <a:rPr lang="en-US" altLang="en-US"/>
              <a:pPr>
                <a:defRPr/>
              </a:pPr>
              <a:t>3/5/2020</a:t>
            </a:fld>
            <a:endParaRPr lang="en-US" altLang="en-US"/>
          </a:p>
        </p:txBody>
      </p:sp>
      <p:sp>
        <p:nvSpPr>
          <p:cNvPr id="6" name="Footer Placeholder 4">
            <a:extLst>
              <a:ext uri="{FF2B5EF4-FFF2-40B4-BE49-F238E27FC236}">
                <a16:creationId xmlns:a16="http://schemas.microsoft.com/office/drawing/2014/main" id="{B4FF6446-66F1-4AE4-A036-6176B07D3FF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5D60D38-83B4-4BD3-8FA3-44CB551DF423}"/>
              </a:ext>
            </a:extLst>
          </p:cNvPr>
          <p:cNvSpPr>
            <a:spLocks noGrp="1"/>
          </p:cNvSpPr>
          <p:nvPr>
            <p:ph type="sldNum" sz="quarter" idx="12"/>
          </p:nvPr>
        </p:nvSpPr>
        <p:spPr/>
        <p:txBody>
          <a:bodyPr/>
          <a:lstStyle>
            <a:lvl1pPr>
              <a:defRPr/>
            </a:lvl1pPr>
          </a:lstStyle>
          <a:p>
            <a:pPr>
              <a:defRPr/>
            </a:pPr>
            <a:fld id="{E7D5AB6D-0113-4628-9848-B74FEC92F430}" type="slidenum">
              <a:rPr lang="en-US" altLang="en-US"/>
              <a:pPr>
                <a:defRPr/>
              </a:pPr>
              <a:t>‹#›</a:t>
            </a:fld>
            <a:endParaRPr lang="en-US" altLang="en-US"/>
          </a:p>
        </p:txBody>
      </p:sp>
    </p:spTree>
    <p:extLst>
      <p:ext uri="{BB962C8B-B14F-4D97-AF65-F5344CB8AC3E}">
        <p14:creationId xmlns:p14="http://schemas.microsoft.com/office/powerpoint/2010/main" val="169435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F76284-88A9-4B10-BBAF-2730F9925E77}"/>
              </a:ext>
            </a:extLst>
          </p:cNvPr>
          <p:cNvSpPr>
            <a:spLocks noGrp="1"/>
          </p:cNvSpPr>
          <p:nvPr>
            <p:ph type="dt" sz="half" idx="10"/>
          </p:nvPr>
        </p:nvSpPr>
        <p:spPr/>
        <p:txBody>
          <a:bodyPr/>
          <a:lstStyle>
            <a:lvl1pPr>
              <a:defRPr/>
            </a:lvl1pPr>
          </a:lstStyle>
          <a:p>
            <a:pPr>
              <a:defRPr/>
            </a:pPr>
            <a:fld id="{A5986CB0-169D-40B0-8D5B-181CEA310ACB}"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50BD8BAD-AF7B-46ED-ACCF-9C0857C57F0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7BB3E87-C54B-4D39-ADAD-011A4ABB6125}"/>
              </a:ext>
            </a:extLst>
          </p:cNvPr>
          <p:cNvSpPr>
            <a:spLocks noGrp="1"/>
          </p:cNvSpPr>
          <p:nvPr>
            <p:ph type="sldNum" sz="quarter" idx="12"/>
          </p:nvPr>
        </p:nvSpPr>
        <p:spPr/>
        <p:txBody>
          <a:bodyPr/>
          <a:lstStyle>
            <a:lvl1pPr>
              <a:defRPr/>
            </a:lvl1pPr>
          </a:lstStyle>
          <a:p>
            <a:pPr>
              <a:defRPr/>
            </a:pPr>
            <a:fld id="{A79913CC-8695-4964-952E-59C8709F6D46}" type="slidenum">
              <a:rPr lang="en-US" altLang="en-US"/>
              <a:pPr>
                <a:defRPr/>
              </a:pPr>
              <a:t>‹#›</a:t>
            </a:fld>
            <a:endParaRPr lang="en-US" altLang="en-US"/>
          </a:p>
        </p:txBody>
      </p:sp>
    </p:spTree>
    <p:extLst>
      <p:ext uri="{BB962C8B-B14F-4D97-AF65-F5344CB8AC3E}">
        <p14:creationId xmlns:p14="http://schemas.microsoft.com/office/powerpoint/2010/main" val="814398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7830D8-AD22-4887-B357-B955E0104A0C}"/>
              </a:ext>
            </a:extLst>
          </p:cNvPr>
          <p:cNvSpPr>
            <a:spLocks noGrp="1"/>
          </p:cNvSpPr>
          <p:nvPr>
            <p:ph type="dt" sz="half" idx="10"/>
          </p:nvPr>
        </p:nvSpPr>
        <p:spPr/>
        <p:txBody>
          <a:bodyPr/>
          <a:lstStyle>
            <a:lvl1pPr>
              <a:defRPr/>
            </a:lvl1pPr>
          </a:lstStyle>
          <a:p>
            <a:pPr>
              <a:defRPr/>
            </a:pPr>
            <a:fld id="{937CE998-960C-4185-A4C7-C215BC065A32}"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8DE24554-A43B-428A-832C-BB59FD963BA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2585304-C726-4F4C-92BD-B0F097F8449F}"/>
              </a:ext>
            </a:extLst>
          </p:cNvPr>
          <p:cNvSpPr>
            <a:spLocks noGrp="1"/>
          </p:cNvSpPr>
          <p:nvPr>
            <p:ph type="sldNum" sz="quarter" idx="12"/>
          </p:nvPr>
        </p:nvSpPr>
        <p:spPr/>
        <p:txBody>
          <a:bodyPr/>
          <a:lstStyle>
            <a:lvl1pPr>
              <a:defRPr/>
            </a:lvl1pPr>
          </a:lstStyle>
          <a:p>
            <a:pPr>
              <a:defRPr/>
            </a:pPr>
            <a:fld id="{1EBACD1B-6FEC-4195-80AF-F979CA65EB4C}" type="slidenum">
              <a:rPr lang="en-US" altLang="en-US"/>
              <a:pPr>
                <a:defRPr/>
              </a:pPr>
              <a:t>‹#›</a:t>
            </a:fld>
            <a:endParaRPr lang="en-US" altLang="en-US"/>
          </a:p>
        </p:txBody>
      </p:sp>
    </p:spTree>
    <p:extLst>
      <p:ext uri="{BB962C8B-B14F-4D97-AF65-F5344CB8AC3E}">
        <p14:creationId xmlns:p14="http://schemas.microsoft.com/office/powerpoint/2010/main" val="22958985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5A321B-7817-4F11-87F3-17AF0476FA1D}"/>
              </a:ext>
            </a:extLst>
          </p:cNvPr>
          <p:cNvSpPr>
            <a:spLocks noGrp="1"/>
          </p:cNvSpPr>
          <p:nvPr>
            <p:ph type="dt" sz="half" idx="10"/>
          </p:nvPr>
        </p:nvSpPr>
        <p:spPr/>
        <p:txBody>
          <a:bodyPr/>
          <a:lstStyle>
            <a:lvl1pPr>
              <a:defRPr/>
            </a:lvl1pPr>
          </a:lstStyle>
          <a:p>
            <a:pPr>
              <a:defRPr/>
            </a:pPr>
            <a:fld id="{2D76B426-2969-4C6A-A09B-3E3414C0EB38}"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78D81246-E12C-4502-8E48-59EC5CC63DF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1992E35-4AED-4411-A267-0A619E43D98B}"/>
              </a:ext>
            </a:extLst>
          </p:cNvPr>
          <p:cNvSpPr>
            <a:spLocks noGrp="1"/>
          </p:cNvSpPr>
          <p:nvPr>
            <p:ph type="sldNum" sz="quarter" idx="12"/>
          </p:nvPr>
        </p:nvSpPr>
        <p:spPr/>
        <p:txBody>
          <a:bodyPr/>
          <a:lstStyle>
            <a:lvl1pPr>
              <a:defRPr/>
            </a:lvl1pPr>
          </a:lstStyle>
          <a:p>
            <a:pPr>
              <a:defRPr/>
            </a:pPr>
            <a:fld id="{B5FF1878-825D-4E1E-A64B-AAC94E7DF937}" type="slidenum">
              <a:rPr lang="en-US" altLang="en-US"/>
              <a:pPr>
                <a:defRPr/>
              </a:pPr>
              <a:t>‹#›</a:t>
            </a:fld>
            <a:endParaRPr lang="en-US" altLang="en-US"/>
          </a:p>
        </p:txBody>
      </p:sp>
    </p:spTree>
    <p:extLst>
      <p:ext uri="{BB962C8B-B14F-4D97-AF65-F5344CB8AC3E}">
        <p14:creationId xmlns:p14="http://schemas.microsoft.com/office/powerpoint/2010/main" val="32375846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1E922F-6CBB-466A-885D-118E7EC2D84C}"/>
              </a:ext>
            </a:extLst>
          </p:cNvPr>
          <p:cNvSpPr>
            <a:spLocks noGrp="1"/>
          </p:cNvSpPr>
          <p:nvPr>
            <p:ph type="dt" sz="half" idx="10"/>
          </p:nvPr>
        </p:nvSpPr>
        <p:spPr/>
        <p:txBody>
          <a:bodyPr/>
          <a:lstStyle>
            <a:lvl1pPr>
              <a:defRPr/>
            </a:lvl1pPr>
          </a:lstStyle>
          <a:p>
            <a:pPr>
              <a:defRPr/>
            </a:pPr>
            <a:fld id="{56DE6429-B36D-49E1-A310-71B7A35B7AD8}"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BD0B982B-8A29-467C-BC91-CC5D5FAB17F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6500300-1ED9-46C8-846F-10F5645ED13A}"/>
              </a:ext>
            </a:extLst>
          </p:cNvPr>
          <p:cNvSpPr>
            <a:spLocks noGrp="1"/>
          </p:cNvSpPr>
          <p:nvPr>
            <p:ph type="sldNum" sz="quarter" idx="12"/>
          </p:nvPr>
        </p:nvSpPr>
        <p:spPr/>
        <p:txBody>
          <a:bodyPr/>
          <a:lstStyle>
            <a:lvl1pPr>
              <a:defRPr/>
            </a:lvl1pPr>
          </a:lstStyle>
          <a:p>
            <a:pPr>
              <a:defRPr/>
            </a:pPr>
            <a:fld id="{6F97EBE1-161D-4BC7-ACCB-9FC62AE2138B}" type="slidenum">
              <a:rPr lang="en-US" altLang="en-US"/>
              <a:pPr>
                <a:defRPr/>
              </a:pPr>
              <a:t>‹#›</a:t>
            </a:fld>
            <a:endParaRPr lang="en-US" altLang="en-US"/>
          </a:p>
        </p:txBody>
      </p:sp>
    </p:spTree>
    <p:extLst>
      <p:ext uri="{BB962C8B-B14F-4D97-AF65-F5344CB8AC3E}">
        <p14:creationId xmlns:p14="http://schemas.microsoft.com/office/powerpoint/2010/main" val="1258494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E5BA0F-7E1F-401F-BABD-C4BD98297A96}"/>
              </a:ext>
            </a:extLst>
          </p:cNvPr>
          <p:cNvSpPr>
            <a:spLocks noGrp="1"/>
          </p:cNvSpPr>
          <p:nvPr>
            <p:ph type="dt" sz="half" idx="10"/>
          </p:nvPr>
        </p:nvSpPr>
        <p:spPr/>
        <p:txBody>
          <a:bodyPr/>
          <a:lstStyle>
            <a:lvl1pPr>
              <a:defRPr/>
            </a:lvl1pPr>
          </a:lstStyle>
          <a:p>
            <a:pPr>
              <a:defRPr/>
            </a:pPr>
            <a:fld id="{EB190FAC-4A8E-4470-BE6A-BDF4A838ACD0}"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32A46DBC-1335-4C99-B3B9-88135ECDF2A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7376D50-F23B-46E7-9309-7BA9F2D7A9AB}"/>
              </a:ext>
            </a:extLst>
          </p:cNvPr>
          <p:cNvSpPr>
            <a:spLocks noGrp="1"/>
          </p:cNvSpPr>
          <p:nvPr>
            <p:ph type="sldNum" sz="quarter" idx="12"/>
          </p:nvPr>
        </p:nvSpPr>
        <p:spPr/>
        <p:txBody>
          <a:bodyPr/>
          <a:lstStyle>
            <a:lvl1pPr>
              <a:defRPr/>
            </a:lvl1pPr>
          </a:lstStyle>
          <a:p>
            <a:pPr>
              <a:defRPr/>
            </a:pPr>
            <a:fld id="{669564DB-5B29-4D37-98B7-F5AEF36ED1C1}" type="slidenum">
              <a:rPr lang="en-US" altLang="en-US"/>
              <a:pPr>
                <a:defRPr/>
              </a:pPr>
              <a:t>‹#›</a:t>
            </a:fld>
            <a:endParaRPr lang="en-US" altLang="en-US"/>
          </a:p>
        </p:txBody>
      </p:sp>
    </p:spTree>
    <p:extLst>
      <p:ext uri="{BB962C8B-B14F-4D97-AF65-F5344CB8AC3E}">
        <p14:creationId xmlns:p14="http://schemas.microsoft.com/office/powerpoint/2010/main" val="40017305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7C8931-9A94-4527-89DB-54529217342E}"/>
              </a:ext>
            </a:extLst>
          </p:cNvPr>
          <p:cNvSpPr>
            <a:spLocks noGrp="1"/>
          </p:cNvSpPr>
          <p:nvPr>
            <p:ph type="dt" sz="half" idx="10"/>
          </p:nvPr>
        </p:nvSpPr>
        <p:spPr/>
        <p:txBody>
          <a:bodyPr/>
          <a:lstStyle>
            <a:lvl1pPr>
              <a:defRPr/>
            </a:lvl1pPr>
          </a:lstStyle>
          <a:p>
            <a:pPr>
              <a:defRPr/>
            </a:pPr>
            <a:fld id="{E6CEC8C6-E921-4987-BD3F-1BC58ABF4249}"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C11FF6C0-6177-4826-8DBF-7284FF6D4F1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F65AB7-A546-45AC-9188-AD761F761D4E}"/>
              </a:ext>
            </a:extLst>
          </p:cNvPr>
          <p:cNvSpPr>
            <a:spLocks noGrp="1"/>
          </p:cNvSpPr>
          <p:nvPr>
            <p:ph type="sldNum" sz="quarter" idx="12"/>
          </p:nvPr>
        </p:nvSpPr>
        <p:spPr/>
        <p:txBody>
          <a:bodyPr/>
          <a:lstStyle>
            <a:lvl1pPr>
              <a:defRPr/>
            </a:lvl1pPr>
          </a:lstStyle>
          <a:p>
            <a:pPr>
              <a:defRPr/>
            </a:pPr>
            <a:fld id="{3D83A845-2EC9-4296-9032-16A8E8E0D068}" type="slidenum">
              <a:rPr lang="en-US" altLang="en-US"/>
              <a:pPr>
                <a:defRPr/>
              </a:pPr>
              <a:t>‹#›</a:t>
            </a:fld>
            <a:endParaRPr lang="en-US" altLang="en-US"/>
          </a:p>
        </p:txBody>
      </p:sp>
    </p:spTree>
    <p:extLst>
      <p:ext uri="{BB962C8B-B14F-4D97-AF65-F5344CB8AC3E}">
        <p14:creationId xmlns:p14="http://schemas.microsoft.com/office/powerpoint/2010/main" val="889934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E8ED34-A62A-4FC8-B4D0-E62477A8F0B4}"/>
              </a:ext>
            </a:extLst>
          </p:cNvPr>
          <p:cNvSpPr>
            <a:spLocks noGrp="1"/>
          </p:cNvSpPr>
          <p:nvPr>
            <p:ph type="dt" sz="half" idx="10"/>
          </p:nvPr>
        </p:nvSpPr>
        <p:spPr/>
        <p:txBody>
          <a:bodyPr/>
          <a:lstStyle>
            <a:lvl1pPr>
              <a:defRPr/>
            </a:lvl1pPr>
          </a:lstStyle>
          <a:p>
            <a:pPr>
              <a:defRPr/>
            </a:pPr>
            <a:fld id="{73F6147E-4F37-4FD0-BEF5-BD04B8A6C639}"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C64C2BF5-BD6A-4C49-A036-3FDBBEB507E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729A686-02D3-46D2-B6DF-849075F22671}"/>
              </a:ext>
            </a:extLst>
          </p:cNvPr>
          <p:cNvSpPr>
            <a:spLocks noGrp="1"/>
          </p:cNvSpPr>
          <p:nvPr>
            <p:ph type="sldNum" sz="quarter" idx="12"/>
          </p:nvPr>
        </p:nvSpPr>
        <p:spPr/>
        <p:txBody>
          <a:bodyPr/>
          <a:lstStyle>
            <a:lvl1pPr>
              <a:defRPr/>
            </a:lvl1pPr>
          </a:lstStyle>
          <a:p>
            <a:pPr>
              <a:defRPr/>
            </a:pPr>
            <a:fld id="{377AC9BC-2D63-40C9-8878-F1ED3DBFFF79}" type="slidenum">
              <a:rPr lang="en-US" altLang="en-US"/>
              <a:pPr>
                <a:defRPr/>
              </a:pPr>
              <a:t>‹#›</a:t>
            </a:fld>
            <a:endParaRPr lang="en-US" altLang="en-US"/>
          </a:p>
        </p:txBody>
      </p:sp>
    </p:spTree>
    <p:extLst>
      <p:ext uri="{BB962C8B-B14F-4D97-AF65-F5344CB8AC3E}">
        <p14:creationId xmlns:p14="http://schemas.microsoft.com/office/powerpoint/2010/main" val="2931021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0D525A-5363-4C50-9FBE-521F87D785CE}"/>
              </a:ext>
            </a:extLst>
          </p:cNvPr>
          <p:cNvSpPr>
            <a:spLocks noGrp="1"/>
          </p:cNvSpPr>
          <p:nvPr>
            <p:ph type="dt" sz="half" idx="10"/>
          </p:nvPr>
        </p:nvSpPr>
        <p:spPr/>
        <p:txBody>
          <a:bodyPr/>
          <a:lstStyle>
            <a:lvl1pPr>
              <a:defRPr/>
            </a:lvl1pPr>
          </a:lstStyle>
          <a:p>
            <a:pPr>
              <a:defRPr/>
            </a:pPr>
            <a:fld id="{3C4A1E38-7EE1-4935-8F47-F01586A8CACA}"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7C0A0427-829C-470C-8618-7ECD39D573C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6A679012-8563-41B4-B708-3875263108FF}"/>
              </a:ext>
            </a:extLst>
          </p:cNvPr>
          <p:cNvSpPr>
            <a:spLocks noGrp="1"/>
          </p:cNvSpPr>
          <p:nvPr>
            <p:ph type="sldNum" sz="quarter" idx="12"/>
          </p:nvPr>
        </p:nvSpPr>
        <p:spPr/>
        <p:txBody>
          <a:bodyPr/>
          <a:lstStyle>
            <a:lvl1pPr>
              <a:defRPr/>
            </a:lvl1pPr>
          </a:lstStyle>
          <a:p>
            <a:pPr>
              <a:defRPr/>
            </a:pPr>
            <a:fld id="{68E63D00-86AD-4399-B0FD-57D29894E449}" type="slidenum">
              <a:rPr lang="en-US" altLang="en-US"/>
              <a:pPr>
                <a:defRPr/>
              </a:pPr>
              <a:t>‹#›</a:t>
            </a:fld>
            <a:endParaRPr lang="en-US" altLang="en-US"/>
          </a:p>
        </p:txBody>
      </p:sp>
    </p:spTree>
    <p:extLst>
      <p:ext uri="{BB962C8B-B14F-4D97-AF65-F5344CB8AC3E}">
        <p14:creationId xmlns:p14="http://schemas.microsoft.com/office/powerpoint/2010/main" val="34963815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3D3A25-A86B-4493-9624-909202DD0EE8}"/>
              </a:ext>
            </a:extLst>
          </p:cNvPr>
          <p:cNvSpPr>
            <a:spLocks noGrp="1"/>
          </p:cNvSpPr>
          <p:nvPr>
            <p:ph type="dt" sz="half" idx="10"/>
          </p:nvPr>
        </p:nvSpPr>
        <p:spPr/>
        <p:txBody>
          <a:bodyPr/>
          <a:lstStyle>
            <a:lvl1pPr>
              <a:defRPr/>
            </a:lvl1pPr>
          </a:lstStyle>
          <a:p>
            <a:pPr>
              <a:defRPr/>
            </a:pPr>
            <a:fld id="{1B96CFDE-1661-4E65-A873-9878F6E485D0}"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79DBBB2D-933E-4CAD-B203-16F8E270D7C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7013F7F-87F6-4F52-B310-2E1BB09056FD}"/>
              </a:ext>
            </a:extLst>
          </p:cNvPr>
          <p:cNvSpPr>
            <a:spLocks noGrp="1"/>
          </p:cNvSpPr>
          <p:nvPr>
            <p:ph type="sldNum" sz="quarter" idx="12"/>
          </p:nvPr>
        </p:nvSpPr>
        <p:spPr/>
        <p:txBody>
          <a:bodyPr/>
          <a:lstStyle>
            <a:lvl1pPr>
              <a:defRPr/>
            </a:lvl1pPr>
          </a:lstStyle>
          <a:p>
            <a:pPr>
              <a:defRPr/>
            </a:pPr>
            <a:fld id="{A070217D-DA08-4DEF-8E18-C616FBCA7DD4}" type="slidenum">
              <a:rPr lang="en-US" altLang="en-US"/>
              <a:pPr>
                <a:defRPr/>
              </a:pPr>
              <a:t>‹#›</a:t>
            </a:fld>
            <a:endParaRPr lang="en-US" altLang="en-US"/>
          </a:p>
        </p:txBody>
      </p:sp>
    </p:spTree>
    <p:extLst>
      <p:ext uri="{BB962C8B-B14F-4D97-AF65-F5344CB8AC3E}">
        <p14:creationId xmlns:p14="http://schemas.microsoft.com/office/powerpoint/2010/main" val="81138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271742-0273-4DB9-9C91-FDAFBA2B6732}"/>
              </a:ext>
            </a:extLst>
          </p:cNvPr>
          <p:cNvSpPr>
            <a:spLocks noGrp="1"/>
          </p:cNvSpPr>
          <p:nvPr>
            <p:ph type="dt" sz="half" idx="10"/>
          </p:nvPr>
        </p:nvSpPr>
        <p:spPr/>
        <p:txBody>
          <a:bodyPr/>
          <a:lstStyle>
            <a:lvl1pPr>
              <a:defRPr/>
            </a:lvl1pPr>
          </a:lstStyle>
          <a:p>
            <a:pPr>
              <a:defRPr/>
            </a:pPr>
            <a:fld id="{9C533385-2A5D-492A-9DB8-6A21CE1564CD}"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BF4A37B9-CCDA-4DCF-9743-F12B698AF2D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D085F99-0EED-4AEC-97C7-EE1D014E78E4}"/>
              </a:ext>
            </a:extLst>
          </p:cNvPr>
          <p:cNvSpPr>
            <a:spLocks noGrp="1"/>
          </p:cNvSpPr>
          <p:nvPr>
            <p:ph type="sldNum" sz="quarter" idx="12"/>
          </p:nvPr>
        </p:nvSpPr>
        <p:spPr/>
        <p:txBody>
          <a:bodyPr/>
          <a:lstStyle>
            <a:lvl1pPr>
              <a:defRPr/>
            </a:lvl1pPr>
          </a:lstStyle>
          <a:p>
            <a:pPr>
              <a:defRPr/>
            </a:pPr>
            <a:fld id="{65116207-5F01-42C9-A192-479CF5655828}" type="slidenum">
              <a:rPr lang="en-US" altLang="en-US"/>
              <a:pPr>
                <a:defRPr/>
              </a:pPr>
              <a:t>‹#›</a:t>
            </a:fld>
            <a:endParaRPr lang="en-US" altLang="en-US"/>
          </a:p>
        </p:txBody>
      </p:sp>
    </p:spTree>
    <p:extLst>
      <p:ext uri="{BB962C8B-B14F-4D97-AF65-F5344CB8AC3E}">
        <p14:creationId xmlns:p14="http://schemas.microsoft.com/office/powerpoint/2010/main" val="2598119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E9BE007-0233-45E1-A4AA-5D54EAD203A3}"/>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3D55082A-C009-4261-A009-3AD6D19BEB87}"/>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000FDFA-F88D-49B2-B96B-F9C8D1115773}"/>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anose="020F0502020204030204" pitchFamily="34" charset="0"/>
              </a:defRPr>
            </a:lvl1pPr>
          </a:lstStyle>
          <a:p>
            <a:pPr>
              <a:defRPr/>
            </a:pPr>
            <a:fld id="{3728AC1C-89B2-47BB-A49D-29738A6B8B09}" type="datetime1">
              <a:rPr lang="en-US" altLang="en-US"/>
              <a:pPr>
                <a:defRPr/>
              </a:pPr>
              <a:t>3/5/2020</a:t>
            </a:fld>
            <a:endParaRPr lang="en-US" altLang="en-US"/>
          </a:p>
        </p:txBody>
      </p:sp>
      <p:sp>
        <p:nvSpPr>
          <p:cNvPr id="5" name="Footer Placeholder 4">
            <a:extLst>
              <a:ext uri="{FF2B5EF4-FFF2-40B4-BE49-F238E27FC236}">
                <a16:creationId xmlns:a16="http://schemas.microsoft.com/office/drawing/2014/main" id="{D26C54A2-FEC4-4004-AD38-060932037E5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8596A9E7-0929-4746-A1B6-EC6C28F5F68A}"/>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391F9867-619D-4AE3-A71D-19307F98EF87}" type="slidenum">
              <a:rPr lang="en-US" altLang="en-US"/>
              <a:pPr>
                <a:defRPr/>
              </a:pPr>
              <a:t>‹#›</a:t>
            </a:fld>
            <a:endParaRPr lang="en-US" altLang="en-US"/>
          </a:p>
        </p:txBody>
      </p:sp>
      <p:pic>
        <p:nvPicPr>
          <p:cNvPr id="1031" name="Picture 6" descr="neolife®_green.png">
            <a:extLst>
              <a:ext uri="{FF2B5EF4-FFF2-40B4-BE49-F238E27FC236}">
                <a16:creationId xmlns:a16="http://schemas.microsoft.com/office/drawing/2014/main" id="{6B8FCB52-8767-47A6-BA33-3708053E7A1B}"/>
              </a:ext>
            </a:extLst>
          </p:cNvPr>
          <p:cNvPicPr>
            <a:picLocks noChangeAspect="1"/>
          </p:cNvPicPr>
          <p:nvPr userDrawn="1"/>
        </p:nvPicPr>
        <p:blipFill>
          <a:blip r:embed="rId21">
            <a:extLst>
              <a:ext uri="{28A0092B-C50C-407E-A947-70E740481C1C}">
                <a14:useLocalDpi xmlns:a14="http://schemas.microsoft.com/office/drawing/2010/main" val="0"/>
              </a:ext>
            </a:extLst>
          </a:blip>
          <a:srcRect/>
          <a:stretch>
            <a:fillRect/>
          </a:stretch>
        </p:blipFill>
        <p:spPr bwMode="auto">
          <a:xfrm>
            <a:off x="7556500" y="6356350"/>
            <a:ext cx="1398588"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46" r:id="rId1"/>
    <p:sldLayoutId id="2147483864"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 id="2147483859" r:id="rId15"/>
    <p:sldLayoutId id="2147483860" r:id="rId16"/>
    <p:sldLayoutId id="2147483861" r:id="rId17"/>
    <p:sldLayoutId id="2147483862" r:id="rId18"/>
    <p:sldLayoutId id="2147483863" r:id="rId19"/>
  </p:sldLayoutIdLst>
  <p:txStyles>
    <p:titleStyle>
      <a:lvl1pPr algn="ctr" defTabSz="457200" rtl="0" eaLnBrk="0" fontAlgn="base" hangingPunct="0">
        <a:spcBef>
          <a:spcPct val="0"/>
        </a:spcBef>
        <a:spcAft>
          <a:spcPct val="0"/>
        </a:spcAft>
        <a:defRPr sz="4400" kern="1200">
          <a:solidFill>
            <a:schemeClr val="tx1"/>
          </a:solidFill>
          <a:latin typeface="Helvetica Neue"/>
          <a:ea typeface="MS PGothic" panose="020B0600070205080204" pitchFamily="34" charset="-128"/>
          <a:cs typeface="Helvetica Neue"/>
        </a:defRPr>
      </a:lvl1pPr>
      <a:lvl2pPr algn="ctr" defTabSz="457200" rtl="0" eaLnBrk="0" fontAlgn="base" hangingPunct="0">
        <a:spcBef>
          <a:spcPct val="0"/>
        </a:spcBef>
        <a:spcAft>
          <a:spcPct val="0"/>
        </a:spcAft>
        <a:defRPr sz="4400">
          <a:solidFill>
            <a:schemeClr val="tx1"/>
          </a:solidFill>
          <a:latin typeface="Helvetica Neue" charset="0"/>
          <a:ea typeface="MS PGothic" panose="020B0600070205080204" pitchFamily="34" charset="-128"/>
          <a:cs typeface="Helvetica Neue" pitchFamily="2" charset="0"/>
        </a:defRPr>
      </a:lvl2pPr>
      <a:lvl3pPr algn="ctr" defTabSz="457200" rtl="0" eaLnBrk="0" fontAlgn="base" hangingPunct="0">
        <a:spcBef>
          <a:spcPct val="0"/>
        </a:spcBef>
        <a:spcAft>
          <a:spcPct val="0"/>
        </a:spcAft>
        <a:defRPr sz="4400">
          <a:solidFill>
            <a:schemeClr val="tx1"/>
          </a:solidFill>
          <a:latin typeface="Helvetica Neue" charset="0"/>
          <a:ea typeface="MS PGothic" panose="020B0600070205080204" pitchFamily="34" charset="-128"/>
          <a:cs typeface="Helvetica Neue" pitchFamily="2" charset="0"/>
        </a:defRPr>
      </a:lvl3pPr>
      <a:lvl4pPr algn="ctr" defTabSz="457200" rtl="0" eaLnBrk="0" fontAlgn="base" hangingPunct="0">
        <a:spcBef>
          <a:spcPct val="0"/>
        </a:spcBef>
        <a:spcAft>
          <a:spcPct val="0"/>
        </a:spcAft>
        <a:defRPr sz="4400">
          <a:solidFill>
            <a:schemeClr val="tx1"/>
          </a:solidFill>
          <a:latin typeface="Helvetica Neue" charset="0"/>
          <a:ea typeface="MS PGothic" panose="020B0600070205080204" pitchFamily="34" charset="-128"/>
          <a:cs typeface="Helvetica Neue" pitchFamily="2" charset="0"/>
        </a:defRPr>
      </a:lvl4pPr>
      <a:lvl5pPr algn="ctr" defTabSz="457200" rtl="0" eaLnBrk="0" fontAlgn="base" hangingPunct="0">
        <a:spcBef>
          <a:spcPct val="0"/>
        </a:spcBef>
        <a:spcAft>
          <a:spcPct val="0"/>
        </a:spcAft>
        <a:defRPr sz="4400">
          <a:solidFill>
            <a:schemeClr val="tx1"/>
          </a:solidFill>
          <a:latin typeface="Helvetica Neue" charset="0"/>
          <a:ea typeface="MS PGothic" panose="020B0600070205080204" pitchFamily="34" charset="-128"/>
          <a:cs typeface="Helvetica Neue" pitchFamily="2" charset="0"/>
        </a:defRPr>
      </a:lvl5pPr>
      <a:lvl6pPr marL="457200" algn="ctr" defTabSz="457200" rtl="0" fontAlgn="base">
        <a:spcBef>
          <a:spcPct val="0"/>
        </a:spcBef>
        <a:spcAft>
          <a:spcPct val="0"/>
        </a:spcAft>
        <a:defRPr sz="4400">
          <a:solidFill>
            <a:schemeClr val="tx1"/>
          </a:solidFill>
          <a:latin typeface="Helvetica Neue" charset="0"/>
          <a:ea typeface="ＭＳ Ｐゴシック" charset="-128"/>
        </a:defRPr>
      </a:lvl6pPr>
      <a:lvl7pPr marL="914400" algn="ctr" defTabSz="457200" rtl="0" fontAlgn="base">
        <a:spcBef>
          <a:spcPct val="0"/>
        </a:spcBef>
        <a:spcAft>
          <a:spcPct val="0"/>
        </a:spcAft>
        <a:defRPr sz="4400">
          <a:solidFill>
            <a:schemeClr val="tx1"/>
          </a:solidFill>
          <a:latin typeface="Helvetica Neue" charset="0"/>
          <a:ea typeface="ＭＳ Ｐゴシック" charset="-128"/>
        </a:defRPr>
      </a:lvl7pPr>
      <a:lvl8pPr marL="1371600" algn="ctr" defTabSz="457200" rtl="0" fontAlgn="base">
        <a:spcBef>
          <a:spcPct val="0"/>
        </a:spcBef>
        <a:spcAft>
          <a:spcPct val="0"/>
        </a:spcAft>
        <a:defRPr sz="4400">
          <a:solidFill>
            <a:schemeClr val="tx1"/>
          </a:solidFill>
          <a:latin typeface="Helvetica Neue" charset="0"/>
          <a:ea typeface="ＭＳ Ｐゴシック" charset="-128"/>
        </a:defRPr>
      </a:lvl8pPr>
      <a:lvl9pPr marL="1828800" algn="ctr" defTabSz="457200" rtl="0" fontAlgn="base">
        <a:spcBef>
          <a:spcPct val="0"/>
        </a:spcBef>
        <a:spcAft>
          <a:spcPct val="0"/>
        </a:spcAft>
        <a:defRPr sz="4400">
          <a:solidFill>
            <a:schemeClr val="tx1"/>
          </a:solidFill>
          <a:latin typeface="Helvetica Neue" charset="0"/>
          <a:ea typeface="ＭＳ Ｐゴシック"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ＭＳ Ｐゴシック"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slideLayout" Target="../slideLayouts/slideLayout2.xml"/><Relationship Id="rId7" Type="http://schemas.openxmlformats.org/officeDocument/2006/relationships/image" Target="../media/image8.jpeg"/><Relationship Id="rId12" Type="http://schemas.openxmlformats.org/officeDocument/2006/relationships/image" Target="../media/image13.jpeg"/><Relationship Id="rId17" Type="http://schemas.openxmlformats.org/officeDocument/2006/relationships/image" Target="../media/image18.jpeg"/><Relationship Id="rId2" Type="http://schemas.openxmlformats.org/officeDocument/2006/relationships/tags" Target="../tags/tag2.xml"/><Relationship Id="rId16" Type="http://schemas.openxmlformats.org/officeDocument/2006/relationships/image" Target="../media/image17.jpeg"/><Relationship Id="rId1" Type="http://schemas.openxmlformats.org/officeDocument/2006/relationships/tags" Target="../tags/tag1.x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6.jpeg"/><Relationship Id="rId15" Type="http://schemas.openxmlformats.org/officeDocument/2006/relationships/image" Target="../media/image16.jpeg"/><Relationship Id="rId10" Type="http://schemas.openxmlformats.org/officeDocument/2006/relationships/image" Target="../media/image11.jpeg"/><Relationship Id="rId4" Type="http://schemas.openxmlformats.org/officeDocument/2006/relationships/image" Target="../media/image5.jpeg"/><Relationship Id="rId9" Type="http://schemas.openxmlformats.org/officeDocument/2006/relationships/image" Target="../media/image10.jpeg"/><Relationship Id="rId14"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png"/><Relationship Id="rId7" Type="http://schemas.openxmlformats.org/officeDocument/2006/relationships/image" Target="../media/image23.jpeg"/><Relationship Id="rId12"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2.jpeg"/><Relationship Id="rId11" Type="http://schemas.openxmlformats.org/officeDocument/2006/relationships/image" Target="../media/image27.jpeg"/><Relationship Id="rId5" Type="http://schemas.openxmlformats.org/officeDocument/2006/relationships/image" Target="../media/image21.jpeg"/><Relationship Id="rId10" Type="http://schemas.openxmlformats.org/officeDocument/2006/relationships/image" Target="../media/image26.jpeg"/><Relationship Id="rId4" Type="http://schemas.openxmlformats.org/officeDocument/2006/relationships/image" Target="../media/image20.jpeg"/><Relationship Id="rId9" Type="http://schemas.openxmlformats.org/officeDocument/2006/relationships/image" Target="../media/image25.jpeg"/></Relationships>
</file>

<file path=ppt/slides/_rels/slide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30.emf"/></Relationships>
</file>

<file path=ppt/slides/_rels/slide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notesSlide" Target="../notesSlides/notesSlide14.xml"/><Relationship Id="rId7" Type="http://schemas.openxmlformats.org/officeDocument/2006/relationships/diagramQuickStyle" Target="../diagrams/quickStyle2.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41.jpeg"/><Relationship Id="rId9" Type="http://schemas.microsoft.com/office/2007/relationships/diagramDrawing" Target="../diagrams/drawing2.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43.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26.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50.jpeg"/><Relationship Id="rId7" Type="http://schemas.openxmlformats.org/officeDocument/2006/relationships/image" Target="../media/image4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44.jpeg"/><Relationship Id="rId5" Type="http://schemas.openxmlformats.org/officeDocument/2006/relationships/image" Target="../media/image55.png"/><Relationship Id="rId4" Type="http://schemas.openxmlformats.org/officeDocument/2006/relationships/image" Target="../media/image54.png"/></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58.jpe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0.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3.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4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4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6" Type="http://schemas.openxmlformats.org/officeDocument/2006/relationships/image" Target="../media/image44.jpeg"/><Relationship Id="rId5" Type="http://schemas.openxmlformats.org/officeDocument/2006/relationships/image" Target="../media/image75.png"/><Relationship Id="rId4" Type="http://schemas.openxmlformats.org/officeDocument/2006/relationships/image" Target="../media/image78.jpeg"/></Relationships>
</file>

<file path=ppt/slides/_rels/slide4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9.pn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5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80.png"/><Relationship Id="rId1" Type="http://schemas.openxmlformats.org/officeDocument/2006/relationships/slideLayout" Target="../slideLayouts/slideLayout4.xml"/><Relationship Id="rId4" Type="http://schemas.openxmlformats.org/officeDocument/2006/relationships/image" Target="../media/image44.jpeg"/></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81.png"/><Relationship Id="rId1" Type="http://schemas.openxmlformats.org/officeDocument/2006/relationships/slideLayout" Target="../slideLayouts/slideLayout4.xml"/><Relationship Id="rId4" Type="http://schemas.openxmlformats.org/officeDocument/2006/relationships/image" Target="../media/image44.jpeg"/></Relationships>
</file>

<file path=ppt/slides/_rels/slide52.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jpg"/></Relationships>
</file>

<file path=ppt/slides/_rels/slide5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72.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55.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FD29000-A3FB-4386-81B6-B20331FC41BB}"/>
              </a:ext>
            </a:extLst>
          </p:cNvPr>
          <p:cNvSpPr txBox="1">
            <a:spLocks/>
          </p:cNvSpPr>
          <p:nvPr/>
        </p:nvSpPr>
        <p:spPr>
          <a:xfrm>
            <a:off x="457200" y="452438"/>
            <a:ext cx="8229600" cy="909637"/>
          </a:xfrm>
          <a:prstGeom prst="rect">
            <a:avLst/>
          </a:prstGeom>
        </p:spPr>
        <p:txBody>
          <a:bodyPr>
            <a:normAutofit/>
          </a:bodyPr>
          <a:lstStyle/>
          <a:p>
            <a:pPr algn="ctr" eaLnBrk="1" fontAlgn="auto" hangingPunct="1">
              <a:spcBef>
                <a:spcPct val="20000"/>
              </a:spcBef>
              <a:spcAft>
                <a:spcPts val="0"/>
              </a:spcAft>
              <a:buFont typeface="Arial" pitchFamily="34" charset="0"/>
              <a:buNone/>
              <a:defRPr/>
            </a:pPr>
            <a:endParaRPr lang="en-US" sz="4400" b="1" dirty="0">
              <a:solidFill>
                <a:schemeClr val="bg1"/>
              </a:solidFill>
              <a:ea typeface="+mn-ea"/>
              <a:cs typeface="Arial" panose="020B0604020202020204" pitchFamily="34" charset="0"/>
            </a:endParaRPr>
          </a:p>
        </p:txBody>
      </p:sp>
      <p:sp>
        <p:nvSpPr>
          <p:cNvPr id="5123" name="Title 1">
            <a:extLst>
              <a:ext uri="{FF2B5EF4-FFF2-40B4-BE49-F238E27FC236}">
                <a16:creationId xmlns:a16="http://schemas.microsoft.com/office/drawing/2014/main" id="{BC6AFE11-ECFB-473E-AAF6-52C2F70F36B1}"/>
              </a:ext>
            </a:extLst>
          </p:cNvPr>
          <p:cNvSpPr>
            <a:spLocks noGrp="1"/>
          </p:cNvSpPr>
          <p:nvPr>
            <p:ph type="ctrTitle"/>
          </p:nvPr>
        </p:nvSpPr>
        <p:spPr>
          <a:xfrm>
            <a:off x="685800" y="2409104"/>
            <a:ext cx="7772400" cy="1470025"/>
          </a:xfrm>
        </p:spPr>
        <p:txBody>
          <a:bodyPr/>
          <a:lstStyle/>
          <a:p>
            <a:pPr eaLnBrk="1" hangingPunct="1"/>
            <a:r>
              <a:rPr lang="en-US" altLang="en-US" sz="7200" b="1" dirty="0">
                <a:latin typeface="Arial" panose="020B0604020202020204" pitchFamily="34" charset="0"/>
                <a:cs typeface="Arial" panose="020B0604020202020204" pitchFamily="34" charset="0"/>
              </a:rPr>
              <a:t>Digestive Health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a:extLst>
              <a:ext uri="{FF2B5EF4-FFF2-40B4-BE49-F238E27FC236}">
                <a16:creationId xmlns:a16="http://schemas.microsoft.com/office/drawing/2014/main" id="{5A79E802-4772-4775-AAB3-7161B4AAA375}"/>
              </a:ext>
            </a:extLst>
          </p:cNvPr>
          <p:cNvSpPr txBox="1">
            <a:spLocks/>
          </p:cNvSpPr>
          <p:nvPr/>
        </p:nvSpPr>
        <p:spPr bwMode="auto">
          <a:xfrm>
            <a:off x="3455988" y="1470025"/>
            <a:ext cx="5491162"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r>
              <a:rPr lang="en-US" altLang="en-US" sz="2800" dirty="0">
                <a:solidFill>
                  <a:srgbClr val="262626"/>
                </a:solidFill>
                <a:latin typeface="Arial" panose="020B0604020202020204" pitchFamily="34" charset="0"/>
                <a:cs typeface="Arial" panose="020B0604020202020204" pitchFamily="34" charset="0"/>
              </a:rPr>
              <a:t>Heritage &amp; Philosophy</a:t>
            </a:r>
          </a:p>
          <a:p>
            <a:pPr eaLnBrk="1" hangingPunct="1"/>
            <a:r>
              <a:rPr lang="en-US" altLang="en-US" sz="2800" dirty="0">
                <a:solidFill>
                  <a:srgbClr val="262626"/>
                </a:solidFill>
                <a:latin typeface="Arial" panose="020B0604020202020204" pitchFamily="34" charset="0"/>
                <a:cs typeface="Arial" panose="020B0604020202020204" pitchFamily="34" charset="0"/>
              </a:rPr>
              <a:t>More than 60 Years</a:t>
            </a:r>
          </a:p>
          <a:p>
            <a:pPr eaLnBrk="1" hangingPunct="1"/>
            <a:r>
              <a:rPr lang="en-US" altLang="en-US" sz="2800" dirty="0">
                <a:solidFill>
                  <a:srgbClr val="262626"/>
                </a:solidFill>
                <a:latin typeface="Arial" panose="020B0604020202020204" pitchFamily="34" charset="0"/>
                <a:cs typeface="Arial" panose="020B0604020202020204" pitchFamily="34" charset="0"/>
              </a:rPr>
              <a:t>Pioneers in Cellular Nutrition</a:t>
            </a:r>
          </a:p>
          <a:p>
            <a:pPr eaLnBrk="1" hangingPunct="1"/>
            <a:r>
              <a:rPr lang="en-US" altLang="en-US" sz="2800" dirty="0">
                <a:solidFill>
                  <a:srgbClr val="262626"/>
                </a:solidFill>
                <a:latin typeface="Arial" panose="020B0604020202020204" pitchFamily="34" charset="0"/>
                <a:cs typeface="Arial" panose="020B0604020202020204" pitchFamily="34" charset="0"/>
              </a:rPr>
              <a:t>Whole Food Nutrition &amp; Health</a:t>
            </a:r>
          </a:p>
          <a:p>
            <a:pPr eaLnBrk="1" hangingPunct="1"/>
            <a:r>
              <a:rPr lang="en-US" altLang="en-US" sz="2800" dirty="0">
                <a:solidFill>
                  <a:srgbClr val="262626"/>
                </a:solidFill>
                <a:latin typeface="Arial" panose="020B0604020202020204" pitchFamily="34" charset="0"/>
                <a:cs typeface="Arial" panose="020B0604020202020204" pitchFamily="34" charset="0"/>
              </a:rPr>
              <a:t>100’</a:t>
            </a:r>
            <a:r>
              <a:rPr lang="en-US" altLang="ja-JP" sz="2800" dirty="0">
                <a:solidFill>
                  <a:srgbClr val="262626"/>
                </a:solidFill>
                <a:latin typeface="Arial" panose="020B0604020202020204" pitchFamily="34" charset="0"/>
                <a:cs typeface="Arial" panose="020B0604020202020204" pitchFamily="34" charset="0"/>
              </a:rPr>
              <a:t>s of Milestone Achievements</a:t>
            </a:r>
            <a:endParaRPr lang="en-US" altLang="ja-JP" sz="3300" dirty="0">
              <a:solidFill>
                <a:srgbClr val="262626"/>
              </a:solidFill>
              <a:latin typeface="Arial" panose="020B0604020202020204" pitchFamily="34" charset="0"/>
              <a:cs typeface="Arial" panose="020B0604020202020204" pitchFamily="34" charset="0"/>
            </a:endParaRPr>
          </a:p>
          <a:p>
            <a:pPr eaLnBrk="1" hangingPunct="1">
              <a:buFont typeface="Arial" panose="020B0604020202020204" pitchFamily="34" charset="0"/>
              <a:buNone/>
            </a:pPr>
            <a:endParaRPr lang="en-US" altLang="en-US" sz="3500" dirty="0">
              <a:solidFill>
                <a:srgbClr val="262626"/>
              </a:solidFill>
              <a:latin typeface="Arial" panose="020B0604020202020204" pitchFamily="34" charset="0"/>
              <a:cs typeface="Arial" panose="020B0604020202020204" pitchFamily="34" charset="0"/>
            </a:endParaRPr>
          </a:p>
          <a:p>
            <a:pPr eaLnBrk="1" hangingPunct="1">
              <a:buFont typeface="Arial" panose="020B0604020202020204" pitchFamily="34" charset="0"/>
              <a:buNone/>
            </a:pPr>
            <a:endParaRPr lang="en-US" altLang="en-US" b="1" dirty="0">
              <a:solidFill>
                <a:srgbClr val="262626"/>
              </a:solidFill>
              <a:latin typeface="Arial" panose="020B0604020202020204" pitchFamily="34" charset="0"/>
              <a:cs typeface="Arial" panose="020B0604020202020204" pitchFamily="34" charset="0"/>
            </a:endParaRPr>
          </a:p>
        </p:txBody>
      </p:sp>
      <p:sp>
        <p:nvSpPr>
          <p:cNvPr id="7171" name="Title 1">
            <a:extLst>
              <a:ext uri="{FF2B5EF4-FFF2-40B4-BE49-F238E27FC236}">
                <a16:creationId xmlns:a16="http://schemas.microsoft.com/office/drawing/2014/main" id="{BDAEB7F7-3720-425E-97AE-AEA28F9BEB69}"/>
              </a:ext>
            </a:extLst>
          </p:cNvPr>
          <p:cNvSpPr txBox="1">
            <a:spLocks/>
          </p:cNvSpPr>
          <p:nvPr/>
        </p:nvSpPr>
        <p:spPr bwMode="auto">
          <a:xfrm>
            <a:off x="0" y="360363"/>
            <a:ext cx="9144000"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sz="4400">
                <a:solidFill>
                  <a:srgbClr val="0D0D0D"/>
                </a:solidFill>
                <a:latin typeface="Arial" panose="020B0604020202020204" pitchFamily="34" charset="0"/>
                <a:cs typeface="Arial" panose="020B0604020202020204" pitchFamily="34" charset="0"/>
              </a:rPr>
              <a:t>Glorious Past – Prosperous Future</a:t>
            </a:r>
          </a:p>
        </p:txBody>
      </p:sp>
      <p:grpSp>
        <p:nvGrpSpPr>
          <p:cNvPr id="7172" name="Group 2">
            <a:extLst>
              <a:ext uri="{FF2B5EF4-FFF2-40B4-BE49-F238E27FC236}">
                <a16:creationId xmlns:a16="http://schemas.microsoft.com/office/drawing/2014/main" id="{D7186CA4-C4A3-40CB-B7F8-26E2B63710CB}"/>
              </a:ext>
            </a:extLst>
          </p:cNvPr>
          <p:cNvGrpSpPr>
            <a:grpSpLocks/>
          </p:cNvGrpSpPr>
          <p:nvPr/>
        </p:nvGrpSpPr>
        <p:grpSpPr bwMode="auto">
          <a:xfrm>
            <a:off x="1333677" y="5213350"/>
            <a:ext cx="5260975" cy="668337"/>
            <a:chOff x="2242785" y="4941888"/>
            <a:chExt cx="5262562" cy="668337"/>
          </a:xfrm>
        </p:grpSpPr>
        <p:pic>
          <p:nvPicPr>
            <p:cNvPr id="7175" name="Picture 4">
              <a:extLst>
                <a:ext uri="{FF2B5EF4-FFF2-40B4-BE49-F238E27FC236}">
                  <a16:creationId xmlns:a16="http://schemas.microsoft.com/office/drawing/2014/main" id="{D492A647-4271-4ECA-9849-39394147F8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2328" t="26958" r="42888" b="55971"/>
            <a:stretch>
              <a:fillRect/>
            </a:stretch>
          </p:blipFill>
          <p:spPr bwMode="auto">
            <a:xfrm>
              <a:off x="2242785" y="5041900"/>
              <a:ext cx="185102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6" name="Picture 9">
              <a:extLst>
                <a:ext uri="{FF2B5EF4-FFF2-40B4-BE49-F238E27FC236}">
                  <a16:creationId xmlns:a16="http://schemas.microsoft.com/office/drawing/2014/main" id="{6854F685-24CF-4168-AF9F-B18ED879104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2328" t="44029" r="42888" b="34834"/>
            <a:stretch>
              <a:fillRect/>
            </a:stretch>
          </p:blipFill>
          <p:spPr bwMode="auto">
            <a:xfrm>
              <a:off x="5741635" y="4941888"/>
              <a:ext cx="1763712"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7" name="Picture 10" descr="golden_logo_s.png">
              <a:extLst>
                <a:ext uri="{FF2B5EF4-FFF2-40B4-BE49-F238E27FC236}">
                  <a16:creationId xmlns:a16="http://schemas.microsoft.com/office/drawing/2014/main" id="{0C54CFA9-7780-463C-AE24-38B2C24F61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31910" y="5005388"/>
              <a:ext cx="1647825"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Rectangle 1">
            <a:extLst>
              <a:ext uri="{FF2B5EF4-FFF2-40B4-BE49-F238E27FC236}">
                <a16:creationId xmlns:a16="http://schemas.microsoft.com/office/drawing/2014/main" id="{B6FE22B0-D9AD-4916-AAE4-F1B1437586DA}"/>
              </a:ext>
            </a:extLst>
          </p:cNvPr>
          <p:cNvSpPr/>
          <p:nvPr/>
        </p:nvSpPr>
        <p:spPr>
          <a:xfrm>
            <a:off x="7400925" y="6161088"/>
            <a:ext cx="1743075" cy="69691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latin typeface="Arial" panose="020B0604020202020204" pitchFamily="34" charset="0"/>
              <a:cs typeface="Arial" panose="020B0604020202020204" pitchFamily="34" charset="0"/>
            </a:endParaRPr>
          </a:p>
        </p:txBody>
      </p:sp>
      <p:pic>
        <p:nvPicPr>
          <p:cNvPr id="7174" name="Picture 6" descr="jerry_brassfield.jpg">
            <a:extLst>
              <a:ext uri="{FF2B5EF4-FFF2-40B4-BE49-F238E27FC236}">
                <a16:creationId xmlns:a16="http://schemas.microsoft.com/office/drawing/2014/main" id="{BA1896C9-BE07-42EA-ACAD-DE1EE30A5C9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55675" y="1644650"/>
            <a:ext cx="2260600"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C820361F-A502-43CF-9C0E-DDDDE15ABADE}"/>
              </a:ext>
            </a:extLst>
          </p:cNvPr>
          <p:cNvSpPr>
            <a:spLocks noGrp="1"/>
          </p:cNvSpPr>
          <p:nvPr>
            <p:ph type="title"/>
          </p:nvPr>
        </p:nvSpPr>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Whole Food Nutrition</a:t>
            </a:r>
          </a:p>
        </p:txBody>
      </p:sp>
      <p:grpSp>
        <p:nvGrpSpPr>
          <p:cNvPr id="9219" name="Group 21">
            <a:extLst>
              <a:ext uri="{FF2B5EF4-FFF2-40B4-BE49-F238E27FC236}">
                <a16:creationId xmlns:a16="http://schemas.microsoft.com/office/drawing/2014/main" id="{5F0DFC8C-BE7B-4306-BE52-480854A5DAEA}"/>
              </a:ext>
            </a:extLst>
          </p:cNvPr>
          <p:cNvGrpSpPr>
            <a:grpSpLocks/>
          </p:cNvGrpSpPr>
          <p:nvPr>
            <p:custDataLst>
              <p:tags r:id="rId1"/>
            </p:custDataLst>
          </p:nvPr>
        </p:nvGrpSpPr>
        <p:grpSpPr bwMode="auto">
          <a:xfrm>
            <a:off x="830263" y="1417638"/>
            <a:ext cx="7681912" cy="5440362"/>
            <a:chOff x="738894" y="1219200"/>
            <a:chExt cx="8065381" cy="5562600"/>
          </a:xfrm>
        </p:grpSpPr>
        <p:grpSp>
          <p:nvGrpSpPr>
            <p:cNvPr id="9220" name="Group 19">
              <a:extLst>
                <a:ext uri="{FF2B5EF4-FFF2-40B4-BE49-F238E27FC236}">
                  <a16:creationId xmlns:a16="http://schemas.microsoft.com/office/drawing/2014/main" id="{0FF884B3-56DA-4D62-AA2B-66BD60DFBC52}"/>
                </a:ext>
              </a:extLst>
            </p:cNvPr>
            <p:cNvGrpSpPr>
              <a:grpSpLocks/>
            </p:cNvGrpSpPr>
            <p:nvPr>
              <p:custDataLst>
                <p:tags r:id="rId2"/>
              </p:custDataLst>
            </p:nvPr>
          </p:nvGrpSpPr>
          <p:grpSpPr bwMode="auto">
            <a:xfrm>
              <a:off x="738894" y="1219200"/>
              <a:ext cx="8065381" cy="4595812"/>
              <a:chOff x="574675" y="1916934"/>
              <a:chExt cx="8065381" cy="4597344"/>
            </a:xfrm>
          </p:grpSpPr>
          <p:grpSp>
            <p:nvGrpSpPr>
              <p:cNvPr id="9226" name="Group 8">
                <a:extLst>
                  <a:ext uri="{FF2B5EF4-FFF2-40B4-BE49-F238E27FC236}">
                    <a16:creationId xmlns:a16="http://schemas.microsoft.com/office/drawing/2014/main" id="{D21682D5-0879-480F-93B0-0AEF7488528C}"/>
                  </a:ext>
                </a:extLst>
              </p:cNvPr>
              <p:cNvGrpSpPr>
                <a:grpSpLocks/>
              </p:cNvGrpSpPr>
              <p:nvPr/>
            </p:nvGrpSpPr>
            <p:grpSpPr bwMode="auto">
              <a:xfrm>
                <a:off x="2286000" y="1916934"/>
                <a:ext cx="5791200" cy="2883666"/>
                <a:chOff x="304800" y="3402012"/>
                <a:chExt cx="5943600" cy="3101975"/>
              </a:xfrm>
            </p:grpSpPr>
            <p:pic>
              <p:nvPicPr>
                <p:cNvPr id="9231" name="Picture 2" descr="http://www.thedailygreen.com/cm/thedailygreen/images/Fz/carrots-pf-lg.jpg">
                  <a:extLst>
                    <a:ext uri="{FF2B5EF4-FFF2-40B4-BE49-F238E27FC236}">
                      <a16:creationId xmlns:a16="http://schemas.microsoft.com/office/drawing/2014/main" id="{97A848FB-6904-4133-A461-9693F808CAD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4800" y="3402012"/>
                  <a:ext cx="2427633" cy="310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4" descr="http://vegetarianorganicblog.com/pix/organic_tomatoes.jpg">
                  <a:extLst>
                    <a:ext uri="{FF2B5EF4-FFF2-40B4-BE49-F238E27FC236}">
                      <a16:creationId xmlns:a16="http://schemas.microsoft.com/office/drawing/2014/main" id="{BDC0CB0B-0739-4DAE-A1BD-279358F9C1D7}"/>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92510" y="3962400"/>
                  <a:ext cx="159369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3" name="Picture 6" descr="http://vindicatethevegetable.files.wordpress.com/2008/05/spinach-dd-02.jpg">
                  <a:extLst>
                    <a:ext uri="{FF2B5EF4-FFF2-40B4-BE49-F238E27FC236}">
                      <a16:creationId xmlns:a16="http://schemas.microsoft.com/office/drawing/2014/main" id="{45C7B510-8CE0-45CA-BC14-FF66038A1A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318738">
                  <a:off x="3932645" y="4364747"/>
                  <a:ext cx="1179275" cy="129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4" name="Picture 8" descr="http://casualvegetarianism.files.wordpress.com/2009/05/red-bell-pepper.jpg">
                  <a:extLst>
                    <a:ext uri="{FF2B5EF4-FFF2-40B4-BE49-F238E27FC236}">
                      <a16:creationId xmlns:a16="http://schemas.microsoft.com/office/drawing/2014/main" id="{764EE250-9E5D-4E3B-8656-B67CCEC0A29A}"/>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14519" y="4267200"/>
                  <a:ext cx="1033881"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5" name="Picture 10" descr="http://www.kidsandfruit.org.au/cms/images/stories/apricot-full.jpg">
                  <a:extLst>
                    <a:ext uri="{FF2B5EF4-FFF2-40B4-BE49-F238E27FC236}">
                      <a16:creationId xmlns:a16="http://schemas.microsoft.com/office/drawing/2014/main" id="{CB3620C7-754F-4397-9082-FE362826D3A0}"/>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106575">
                  <a:off x="3214527" y="5287717"/>
                  <a:ext cx="1330325" cy="1084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6" name="Picture 12" descr="http://rachelmallino.files.wordpress.com/2009/07/strawberry.jpg">
                  <a:extLst>
                    <a:ext uri="{FF2B5EF4-FFF2-40B4-BE49-F238E27FC236}">
                      <a16:creationId xmlns:a16="http://schemas.microsoft.com/office/drawing/2014/main" id="{7C9EE34A-5C58-4FA6-9A8A-4D35734DEDA2}"/>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95800" y="5171308"/>
                  <a:ext cx="997315" cy="934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7" name="Picture 14" descr="http://beertalking.files.wordpress.com/2008/08/the-peach.jpg">
                  <a:extLst>
                    <a:ext uri="{FF2B5EF4-FFF2-40B4-BE49-F238E27FC236}">
                      <a16:creationId xmlns:a16="http://schemas.microsoft.com/office/drawing/2014/main" id="{D671E6F7-19FE-4765-9C30-A5C1C0997FE0}"/>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1200" y="5410200"/>
                  <a:ext cx="920044" cy="908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27" name="Group 18">
                <a:extLst>
                  <a:ext uri="{FF2B5EF4-FFF2-40B4-BE49-F238E27FC236}">
                    <a16:creationId xmlns:a16="http://schemas.microsoft.com/office/drawing/2014/main" id="{E0FEFB3E-E345-4BBF-AAC2-77EBCB51B04F}"/>
                  </a:ext>
                </a:extLst>
              </p:cNvPr>
              <p:cNvGrpSpPr>
                <a:grpSpLocks/>
              </p:cNvGrpSpPr>
              <p:nvPr/>
            </p:nvGrpSpPr>
            <p:grpSpPr bwMode="auto">
              <a:xfrm>
                <a:off x="574675" y="2298061"/>
                <a:ext cx="8065381" cy="4216217"/>
                <a:chOff x="574675" y="2298061"/>
                <a:chExt cx="8065381" cy="4216217"/>
              </a:xfrm>
            </p:grpSpPr>
            <p:pic>
              <p:nvPicPr>
                <p:cNvPr id="9228" name="Picture 1" descr="C:\Documents and Settings\anjanas.GNLD-USA\Local Settings\Temporary Internet Files\Content.Outlook\S68NACRP\art.png">
                  <a:extLst>
                    <a:ext uri="{FF2B5EF4-FFF2-40B4-BE49-F238E27FC236}">
                      <a16:creationId xmlns:a16="http://schemas.microsoft.com/office/drawing/2014/main" id="{E4BF0F88-59FA-43C0-970E-F14AE980728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7781" y="3237679"/>
                  <a:ext cx="8042275" cy="3276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9" name="Picture 2" descr="http://www.foodsubs.com/Photos/rice-bhutanesered.jpg">
                  <a:extLst>
                    <a:ext uri="{FF2B5EF4-FFF2-40B4-BE49-F238E27FC236}">
                      <a16:creationId xmlns:a16="http://schemas.microsoft.com/office/drawing/2014/main" id="{012C89CD-E1B6-4773-A2CC-28ECF379EEB1}"/>
                    </a:ext>
                  </a:extLst>
                </p:cNvPr>
                <p:cNvPicPr>
                  <a:picLocks noChangeAspect="1" noChangeArrowheads="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4675" y="3670052"/>
                  <a:ext cx="1558925" cy="152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0" name="Picture 4" descr="http://www.dow.com/renuva/images/soybeans.jpg">
                  <a:extLst>
                    <a:ext uri="{FF2B5EF4-FFF2-40B4-BE49-F238E27FC236}">
                      <a16:creationId xmlns:a16="http://schemas.microsoft.com/office/drawing/2014/main" id="{7120B485-B800-430D-90C6-68ECCD3DF261}"/>
                    </a:ext>
                  </a:extLst>
                </p:cNvPr>
                <p:cNvPicPr>
                  <a:picLocks noChangeAspect="1" noChangeArrowheads="1"/>
                </p:cNvPicPr>
                <p:nvPr/>
              </p:nvPicPr>
              <p:blipFill>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0181" y="2298061"/>
                  <a:ext cx="1166106" cy="1166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9221" name="Group 20">
              <a:extLst>
                <a:ext uri="{FF2B5EF4-FFF2-40B4-BE49-F238E27FC236}">
                  <a16:creationId xmlns:a16="http://schemas.microsoft.com/office/drawing/2014/main" id="{1B60EEBC-4D00-44C8-9914-B9E6B5CE0394}"/>
                </a:ext>
              </a:extLst>
            </p:cNvPr>
            <p:cNvGrpSpPr>
              <a:grpSpLocks/>
            </p:cNvGrpSpPr>
            <p:nvPr/>
          </p:nvGrpSpPr>
          <p:grpSpPr bwMode="auto">
            <a:xfrm>
              <a:off x="1455319" y="1666700"/>
              <a:ext cx="5495136" cy="5115100"/>
              <a:chOff x="1455319" y="1666700"/>
              <a:chExt cx="5495136" cy="5115100"/>
            </a:xfrm>
          </p:grpSpPr>
          <p:pic>
            <p:nvPicPr>
              <p:cNvPr id="9222" name="Picture 17" descr="http://www.molliekatzen.com/images/pomegranate_slice_istock_000005016318.jpg">
                <a:extLst>
                  <a:ext uri="{FF2B5EF4-FFF2-40B4-BE49-F238E27FC236}">
                    <a16:creationId xmlns:a16="http://schemas.microsoft.com/office/drawing/2014/main" id="{9721343D-3586-4D93-8C72-6CC1C09A2722}"/>
                  </a:ext>
                </a:extLst>
              </p:cNvPr>
              <p:cNvPicPr>
                <a:picLocks noChangeAspect="1" noChangeArrowheads="1"/>
              </p:cNvPicPr>
              <p:nvPr/>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67611">
                <a:off x="1455319" y="5196688"/>
                <a:ext cx="1989802"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21" descr="http://www.the-perfectshape.com/wp-content/uploads/2011/01/acai.jpg">
                <a:extLst>
                  <a:ext uri="{FF2B5EF4-FFF2-40B4-BE49-F238E27FC236}">
                    <a16:creationId xmlns:a16="http://schemas.microsoft.com/office/drawing/2014/main" id="{F3533695-4E3E-4B82-8760-1F951361787D}"/>
                  </a:ext>
                </a:extLst>
              </p:cNvPr>
              <p:cNvPicPr>
                <a:picLocks noChangeAspect="1" noChangeArrowheads="1"/>
              </p:cNvPicPr>
              <p:nvPr/>
            </p:nvPicPr>
            <p:blipFill>
              <a:blip r:embed="rId1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29000" y="5199693"/>
                <a:ext cx="2365386" cy="1582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23" descr="http://www.gardeningblog.net/grow-pictures/grapes.jpg">
                <a:extLst>
                  <a:ext uri="{FF2B5EF4-FFF2-40B4-BE49-F238E27FC236}">
                    <a16:creationId xmlns:a16="http://schemas.microsoft.com/office/drawing/2014/main" id="{BCF8ADB4-182D-4DF0-8239-2E2EFDE867B3}"/>
                  </a:ext>
                </a:extLst>
              </p:cNvPr>
              <p:cNvPicPr>
                <a:picLocks noChangeAspect="1" noChangeArrowheads="1"/>
              </p:cNvPicPr>
              <p:nvPr/>
            </p:nvPicPr>
            <p:blipFill>
              <a:blip r:embed="rId1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03087" y="1666700"/>
                <a:ext cx="1468713" cy="15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25" descr="http://1.bp.blogspot.com/_3DCs5bz7mdM/SiXI32l6e5I/AAAAAAAABr8/-KdiFZH8qHE/s320/Green+Tea+Leaves.jpg">
                <a:extLst>
                  <a:ext uri="{FF2B5EF4-FFF2-40B4-BE49-F238E27FC236}">
                    <a16:creationId xmlns:a16="http://schemas.microsoft.com/office/drawing/2014/main" id="{BC8B59B1-EAAA-4DEB-85EE-10314EDC7BEA}"/>
                  </a:ext>
                </a:extLst>
              </p:cNvPr>
              <p:cNvPicPr>
                <a:picLocks noChangeAspect="1" noChangeArrowheads="1"/>
              </p:cNvPicPr>
              <p:nvPr/>
            </p:nvPicPr>
            <p:blipFill>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15000" y="5280003"/>
                <a:ext cx="1235455" cy="1196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F1B96E6-A2DD-3C41-B61C-73B6B8B081E6}"/>
              </a:ext>
            </a:extLst>
          </p:cNvPr>
          <p:cNvSpPr/>
          <p:nvPr/>
        </p:nvSpPr>
        <p:spPr>
          <a:xfrm>
            <a:off x="7341661" y="5897190"/>
            <a:ext cx="1564595" cy="4881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49" name="Picture 48">
            <a:extLst>
              <a:ext uri="{FF2B5EF4-FFF2-40B4-BE49-F238E27FC236}">
                <a16:creationId xmlns:a16="http://schemas.microsoft.com/office/drawing/2014/main" id="{288438E0-D20F-A243-93C4-C7340320BE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2193" y="2154802"/>
            <a:ext cx="1736688" cy="1787632"/>
          </a:xfrm>
          <a:prstGeom prst="rect">
            <a:avLst/>
          </a:prstGeom>
        </p:spPr>
      </p:pic>
      <p:sp>
        <p:nvSpPr>
          <p:cNvPr id="50" name="TextBox 49">
            <a:extLst>
              <a:ext uri="{FF2B5EF4-FFF2-40B4-BE49-F238E27FC236}">
                <a16:creationId xmlns:a16="http://schemas.microsoft.com/office/drawing/2014/main" id="{35E04A40-78CF-2C42-8A16-94CC0E12809C}"/>
              </a:ext>
            </a:extLst>
          </p:cNvPr>
          <p:cNvSpPr txBox="1">
            <a:spLocks noChangeArrowheads="1"/>
          </p:cNvSpPr>
          <p:nvPr/>
        </p:nvSpPr>
        <p:spPr bwMode="auto">
          <a:xfrm>
            <a:off x="1" y="619924"/>
            <a:ext cx="913005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9pPr>
          </a:lstStyle>
          <a:p>
            <a:pPr algn="ctr" defTabSz="685756">
              <a:spcBef>
                <a:spcPct val="0"/>
              </a:spcBef>
              <a:buNone/>
            </a:pPr>
            <a:r>
              <a:rPr lang="fr-CH" altLang="en-US" sz="1600" spc="300" dirty="0">
                <a:solidFill>
                  <a:srgbClr val="000000"/>
                </a:solidFill>
                <a:cs typeface="Arial" panose="020B0604020202020204" pitchFamily="34" charset="0"/>
              </a:rPr>
              <a:t>RICH SCIENTIFIC HERITAGE</a:t>
            </a:r>
            <a:endParaRPr lang="en-GB" altLang="en-US" sz="1600" spc="300" dirty="0">
              <a:solidFill>
                <a:srgbClr val="000000"/>
              </a:solidFill>
              <a:cs typeface="Arial" panose="020B0604020202020204" pitchFamily="34" charset="0"/>
            </a:endParaRPr>
          </a:p>
        </p:txBody>
      </p:sp>
      <p:sp>
        <p:nvSpPr>
          <p:cNvPr id="51" name="Title 3">
            <a:extLst>
              <a:ext uri="{FF2B5EF4-FFF2-40B4-BE49-F238E27FC236}">
                <a16:creationId xmlns:a16="http://schemas.microsoft.com/office/drawing/2014/main" id="{568C507F-E813-2C4A-A99C-4F074B6DBD15}"/>
              </a:ext>
            </a:extLst>
          </p:cNvPr>
          <p:cNvSpPr txBox="1">
            <a:spLocks/>
          </p:cNvSpPr>
          <p:nvPr/>
        </p:nvSpPr>
        <p:spPr>
          <a:xfrm>
            <a:off x="195053" y="3955296"/>
            <a:ext cx="2131773" cy="45746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378">
              <a:lnSpc>
                <a:spcPct val="100000"/>
              </a:lnSpc>
            </a:pPr>
            <a:r>
              <a:rPr lang="en-US" sz="900" dirty="0">
                <a:solidFill>
                  <a:prstClr val="black"/>
                </a:solidFill>
                <a:latin typeface="Arial" panose="020B0604020202020204" pitchFamily="34" charset="0"/>
                <a:ea typeface="Arial" charset="0"/>
                <a:cs typeface="Arial" panose="020B0604020202020204" pitchFamily="34" charset="0"/>
              </a:rPr>
              <a:t>Founding Member Emeritus</a:t>
            </a:r>
          </a:p>
          <a:p>
            <a:pPr defTabSz="914378">
              <a:lnSpc>
                <a:spcPct val="100000"/>
              </a:lnSpc>
            </a:pPr>
            <a:r>
              <a:rPr lang="en-US" sz="1500" b="1" dirty="0">
                <a:solidFill>
                  <a:prstClr val="black"/>
                </a:solidFill>
                <a:latin typeface="Arial" panose="020B0604020202020204" pitchFamily="34" charset="0"/>
                <a:ea typeface="Arial" charset="0"/>
                <a:cs typeface="Arial" panose="020B0604020202020204" pitchFamily="34" charset="0"/>
              </a:rPr>
              <a:t>Dr. Arthur Furst </a:t>
            </a:r>
          </a:p>
          <a:p>
            <a:pPr defTabSz="914378">
              <a:lnSpc>
                <a:spcPct val="100000"/>
              </a:lnSpc>
            </a:pPr>
            <a:endParaRPr lang="fr-FR" sz="2100" b="1" dirty="0">
              <a:solidFill>
                <a:prstClr val="black"/>
              </a:solidFill>
              <a:latin typeface="Arial" panose="020B0604020202020204" pitchFamily="34" charset="0"/>
              <a:ea typeface="Arial" charset="0"/>
              <a:cs typeface="Arial" panose="020B0604020202020204" pitchFamily="34" charset="0"/>
            </a:endParaRPr>
          </a:p>
        </p:txBody>
      </p:sp>
      <p:sp>
        <p:nvSpPr>
          <p:cNvPr id="52" name="Title 3">
            <a:extLst>
              <a:ext uri="{FF2B5EF4-FFF2-40B4-BE49-F238E27FC236}">
                <a16:creationId xmlns:a16="http://schemas.microsoft.com/office/drawing/2014/main" id="{18D7AFC7-7DAA-A84E-8130-F3BF701EA62F}"/>
              </a:ext>
            </a:extLst>
          </p:cNvPr>
          <p:cNvSpPr txBox="1">
            <a:spLocks/>
          </p:cNvSpPr>
          <p:nvPr/>
        </p:nvSpPr>
        <p:spPr>
          <a:xfrm>
            <a:off x="195053" y="4323864"/>
            <a:ext cx="1996473" cy="587951"/>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914378">
              <a:lnSpc>
                <a:spcPct val="100000"/>
              </a:lnSpc>
            </a:pPr>
            <a:r>
              <a:rPr lang="en-US" sz="900" dirty="0">
                <a:solidFill>
                  <a:prstClr val="black"/>
                </a:solidFill>
                <a:latin typeface="Arial" panose="020B0604020202020204" pitchFamily="34" charset="0"/>
                <a:ea typeface="Arial" charset="0"/>
                <a:cs typeface="Arial" panose="020B0604020202020204" pitchFamily="34" charset="0"/>
              </a:rPr>
              <a:t>1914-2005</a:t>
            </a:r>
          </a:p>
          <a:p>
            <a:pPr defTabSz="914378">
              <a:lnSpc>
                <a:spcPct val="100000"/>
              </a:lnSpc>
              <a:defRPr/>
            </a:pPr>
            <a:r>
              <a:rPr lang="en-US" sz="900" dirty="0">
                <a:solidFill>
                  <a:prstClr val="black"/>
                </a:solidFill>
                <a:latin typeface="Arial" panose="020B0604020202020204" pitchFamily="34" charset="0"/>
                <a:cs typeface="Arial" panose="020B0604020202020204" pitchFamily="34" charset="0"/>
              </a:rPr>
              <a:t>Ph.D., Sc.D., D-A.T.S.,</a:t>
            </a:r>
          </a:p>
          <a:p>
            <a:pPr defTabSz="914378">
              <a:lnSpc>
                <a:spcPct val="100000"/>
              </a:lnSpc>
              <a:defRPr/>
            </a:pPr>
            <a:r>
              <a:rPr lang="en-US" sz="900" dirty="0">
                <a:solidFill>
                  <a:prstClr val="black"/>
                </a:solidFill>
                <a:latin typeface="Arial" panose="020B0604020202020204" pitchFamily="34" charset="0"/>
                <a:cs typeface="Arial" panose="020B0604020202020204" pitchFamily="34" charset="0"/>
              </a:rPr>
              <a:t>Toxicologist, Pharmacologist</a:t>
            </a:r>
          </a:p>
          <a:p>
            <a:pPr defTabSz="914378">
              <a:lnSpc>
                <a:spcPct val="100000"/>
              </a:lnSpc>
            </a:pPr>
            <a:endParaRPr lang="en-US" sz="900" dirty="0">
              <a:solidFill>
                <a:prstClr val="black"/>
              </a:solidFill>
              <a:latin typeface="Arial" panose="020B0604020202020204" pitchFamily="34" charset="0"/>
              <a:ea typeface="Arial" charset="0"/>
              <a:cs typeface="Arial" panose="020B0604020202020204" pitchFamily="34" charset="0"/>
            </a:endParaRPr>
          </a:p>
          <a:p>
            <a:pPr defTabSz="914378">
              <a:lnSpc>
                <a:spcPct val="100000"/>
              </a:lnSpc>
            </a:pPr>
            <a:endParaRPr lang="en-US" sz="900" dirty="0">
              <a:solidFill>
                <a:prstClr val="black"/>
              </a:solidFill>
              <a:latin typeface="Arial" panose="020B0604020202020204" pitchFamily="34" charset="0"/>
              <a:ea typeface="Arial" charset="0"/>
              <a:cs typeface="Arial" panose="020B0604020202020204" pitchFamily="34" charset="0"/>
            </a:endParaRPr>
          </a:p>
          <a:p>
            <a:pPr defTabSz="914378">
              <a:lnSpc>
                <a:spcPct val="100000"/>
              </a:lnSpc>
            </a:pPr>
            <a:endParaRPr lang="en-US" sz="900" dirty="0">
              <a:solidFill>
                <a:prstClr val="black"/>
              </a:solidFill>
              <a:latin typeface="Arial" panose="020B0604020202020204" pitchFamily="34" charset="0"/>
              <a:ea typeface="Arial" charset="0"/>
              <a:cs typeface="Arial" panose="020B0604020202020204" pitchFamily="34" charset="0"/>
            </a:endParaRPr>
          </a:p>
          <a:p>
            <a:pPr defTabSz="914378">
              <a:lnSpc>
                <a:spcPct val="100000"/>
              </a:lnSpc>
            </a:pPr>
            <a:endParaRPr lang="en-US" sz="900" dirty="0">
              <a:solidFill>
                <a:prstClr val="black"/>
              </a:solidFill>
              <a:latin typeface="Arial" panose="020B0604020202020204" pitchFamily="34" charset="0"/>
              <a:ea typeface="Arial" charset="0"/>
              <a:cs typeface="Arial" panose="020B0604020202020204" pitchFamily="34" charset="0"/>
            </a:endParaRPr>
          </a:p>
          <a:p>
            <a:pPr defTabSz="914378">
              <a:lnSpc>
                <a:spcPct val="100000"/>
              </a:lnSpc>
            </a:pPr>
            <a:endParaRPr lang="en-US" sz="900" dirty="0">
              <a:solidFill>
                <a:prstClr val="black"/>
              </a:solidFill>
              <a:latin typeface="Arial" panose="020B0604020202020204" pitchFamily="34" charset="0"/>
              <a:ea typeface="Arial" charset="0"/>
              <a:cs typeface="Arial" panose="020B0604020202020204" pitchFamily="34" charset="0"/>
            </a:endParaRPr>
          </a:p>
        </p:txBody>
      </p:sp>
      <p:sp>
        <p:nvSpPr>
          <p:cNvPr id="53" name="TextBox 52">
            <a:extLst>
              <a:ext uri="{FF2B5EF4-FFF2-40B4-BE49-F238E27FC236}">
                <a16:creationId xmlns:a16="http://schemas.microsoft.com/office/drawing/2014/main" id="{5D111FBA-0188-5A44-8FC2-ADC43008177B}"/>
              </a:ext>
            </a:extLst>
          </p:cNvPr>
          <p:cNvSpPr txBox="1">
            <a:spLocks noChangeArrowheads="1"/>
          </p:cNvSpPr>
          <p:nvPr/>
        </p:nvSpPr>
        <p:spPr bwMode="auto">
          <a:xfrm>
            <a:off x="1" y="847163"/>
            <a:ext cx="913005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9pPr>
          </a:lstStyle>
          <a:p>
            <a:pPr algn="ctr" defTabSz="685756">
              <a:spcBef>
                <a:spcPct val="0"/>
              </a:spcBef>
              <a:buNone/>
            </a:pPr>
            <a:r>
              <a:rPr lang="fr-CH" altLang="en-US" sz="3600" b="1" dirty="0">
                <a:solidFill>
                  <a:srgbClr val="000000"/>
                </a:solidFill>
                <a:cs typeface="Arial" panose="020B0604020202020204" pitchFamily="34" charset="0"/>
              </a:rPr>
              <a:t>SCIENTIFIC ADVISORY BOARD</a:t>
            </a:r>
            <a:endParaRPr lang="en-GB" altLang="en-US" sz="3600" b="1" dirty="0">
              <a:solidFill>
                <a:srgbClr val="000000"/>
              </a:solidFill>
              <a:cs typeface="Arial" panose="020B0604020202020204" pitchFamily="34" charset="0"/>
            </a:endParaRPr>
          </a:p>
        </p:txBody>
      </p:sp>
      <p:pic>
        <p:nvPicPr>
          <p:cNvPr id="55" name="Picture 54">
            <a:extLst>
              <a:ext uri="{FF2B5EF4-FFF2-40B4-BE49-F238E27FC236}">
                <a16:creationId xmlns:a16="http://schemas.microsoft.com/office/drawing/2014/main" id="{355DF385-4573-D244-9576-B6D55B14A59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47566" y="2273877"/>
            <a:ext cx="1111280" cy="1111280"/>
          </a:xfrm>
          <a:prstGeom prst="ellipse">
            <a:avLst/>
          </a:prstGeom>
        </p:spPr>
      </p:pic>
      <p:pic>
        <p:nvPicPr>
          <p:cNvPr id="56" name="Picture 55">
            <a:extLst>
              <a:ext uri="{FF2B5EF4-FFF2-40B4-BE49-F238E27FC236}">
                <a16:creationId xmlns:a16="http://schemas.microsoft.com/office/drawing/2014/main" id="{6B0AE815-3EF7-784D-8660-DE51A0BEB2A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680002" y="2238423"/>
            <a:ext cx="1170328" cy="1170328"/>
          </a:xfrm>
          <a:prstGeom prst="ellipse">
            <a:avLst/>
          </a:prstGeom>
        </p:spPr>
      </p:pic>
      <p:pic>
        <p:nvPicPr>
          <p:cNvPr id="57" name="Picture 56">
            <a:extLst>
              <a:ext uri="{FF2B5EF4-FFF2-40B4-BE49-F238E27FC236}">
                <a16:creationId xmlns:a16="http://schemas.microsoft.com/office/drawing/2014/main" id="{85D4C1A4-1803-3449-AFA4-CF619454115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05046" y="4532981"/>
            <a:ext cx="1111280" cy="1111280"/>
          </a:xfrm>
          <a:prstGeom prst="ellipse">
            <a:avLst/>
          </a:prstGeom>
        </p:spPr>
      </p:pic>
      <p:pic>
        <p:nvPicPr>
          <p:cNvPr id="58" name="Picture 57">
            <a:extLst>
              <a:ext uri="{FF2B5EF4-FFF2-40B4-BE49-F238E27FC236}">
                <a16:creationId xmlns:a16="http://schemas.microsoft.com/office/drawing/2014/main" id="{43B064B4-F2D8-0A44-AF85-CE18B55CAFC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680002" y="4516150"/>
            <a:ext cx="1111280" cy="1111280"/>
          </a:xfrm>
          <a:prstGeom prst="ellipse">
            <a:avLst/>
          </a:prstGeom>
        </p:spPr>
      </p:pic>
      <p:pic>
        <p:nvPicPr>
          <p:cNvPr id="59" name="Picture 58">
            <a:extLst>
              <a:ext uri="{FF2B5EF4-FFF2-40B4-BE49-F238E27FC236}">
                <a16:creationId xmlns:a16="http://schemas.microsoft.com/office/drawing/2014/main" id="{63EF8C36-8B43-8444-A569-7B5AF2BBAF4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295191" y="2248760"/>
            <a:ext cx="1170328" cy="1170328"/>
          </a:xfrm>
          <a:prstGeom prst="ellipse">
            <a:avLst/>
          </a:prstGeom>
        </p:spPr>
      </p:pic>
      <p:pic>
        <p:nvPicPr>
          <p:cNvPr id="60" name="Picture 59">
            <a:extLst>
              <a:ext uri="{FF2B5EF4-FFF2-40B4-BE49-F238E27FC236}">
                <a16:creationId xmlns:a16="http://schemas.microsoft.com/office/drawing/2014/main" id="{4049E370-9791-384E-B895-36B727AC2A2A}"/>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7395802" y="4495367"/>
            <a:ext cx="1111280" cy="1111280"/>
          </a:xfrm>
          <a:prstGeom prst="ellipse">
            <a:avLst/>
          </a:prstGeom>
        </p:spPr>
      </p:pic>
      <p:pic>
        <p:nvPicPr>
          <p:cNvPr id="61" name="Picture 60">
            <a:extLst>
              <a:ext uri="{FF2B5EF4-FFF2-40B4-BE49-F238E27FC236}">
                <a16:creationId xmlns:a16="http://schemas.microsoft.com/office/drawing/2014/main" id="{EDB01511-35BE-5942-BC2D-F9ECA01021F6}"/>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917107" y="4502500"/>
            <a:ext cx="1111280" cy="1111280"/>
          </a:xfrm>
          <a:prstGeom prst="ellipse">
            <a:avLst/>
          </a:prstGeom>
        </p:spPr>
      </p:pic>
      <p:pic>
        <p:nvPicPr>
          <p:cNvPr id="62" name="Picture 61">
            <a:extLst>
              <a:ext uri="{FF2B5EF4-FFF2-40B4-BE49-F238E27FC236}">
                <a16:creationId xmlns:a16="http://schemas.microsoft.com/office/drawing/2014/main" id="{EE36DE6E-BCBA-AD4A-9ABD-0ABB20CADA8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358220" y="2289083"/>
            <a:ext cx="1111280" cy="1111280"/>
          </a:xfrm>
          <a:prstGeom prst="ellipse">
            <a:avLst/>
          </a:prstGeom>
        </p:spPr>
      </p:pic>
      <p:sp>
        <p:nvSpPr>
          <p:cNvPr id="63" name="TextBox 62">
            <a:extLst>
              <a:ext uri="{FF2B5EF4-FFF2-40B4-BE49-F238E27FC236}">
                <a16:creationId xmlns:a16="http://schemas.microsoft.com/office/drawing/2014/main" id="{6BC8D9DD-50B0-644E-9528-C737FF63D956}"/>
              </a:ext>
            </a:extLst>
          </p:cNvPr>
          <p:cNvSpPr txBox="1"/>
          <p:nvPr/>
        </p:nvSpPr>
        <p:spPr>
          <a:xfrm>
            <a:off x="4078427" y="3420195"/>
            <a:ext cx="1562074"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John R. Miller</a:t>
            </a:r>
          </a:p>
        </p:txBody>
      </p:sp>
      <p:sp>
        <p:nvSpPr>
          <p:cNvPr id="64" name="TextBox 63">
            <a:extLst>
              <a:ext uri="{FF2B5EF4-FFF2-40B4-BE49-F238E27FC236}">
                <a16:creationId xmlns:a16="http://schemas.microsoft.com/office/drawing/2014/main" id="{0028CD65-23CF-3043-B313-C78C98DDC7C1}"/>
              </a:ext>
            </a:extLst>
          </p:cNvPr>
          <p:cNvSpPr txBox="1"/>
          <p:nvPr/>
        </p:nvSpPr>
        <p:spPr>
          <a:xfrm>
            <a:off x="4270480" y="3620708"/>
            <a:ext cx="1239048"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SAB Director, </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Product Technologist, Researcher </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65" name="TextBox 64">
            <a:extLst>
              <a:ext uri="{FF2B5EF4-FFF2-40B4-BE49-F238E27FC236}">
                <a16:creationId xmlns:a16="http://schemas.microsoft.com/office/drawing/2014/main" id="{5B8C4B46-4318-F24D-A42C-6D3D103FA46B}"/>
              </a:ext>
            </a:extLst>
          </p:cNvPr>
          <p:cNvSpPr txBox="1"/>
          <p:nvPr/>
        </p:nvSpPr>
        <p:spPr>
          <a:xfrm>
            <a:off x="4050124" y="5644260"/>
            <a:ext cx="1460337"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Fred G. Hooper</a:t>
            </a:r>
          </a:p>
        </p:txBody>
      </p:sp>
      <p:sp>
        <p:nvSpPr>
          <p:cNvPr id="66" name="TextBox 65">
            <a:extLst>
              <a:ext uri="{FF2B5EF4-FFF2-40B4-BE49-F238E27FC236}">
                <a16:creationId xmlns:a16="http://schemas.microsoft.com/office/drawing/2014/main" id="{8C43D7E2-C7E1-CA4E-962B-E9D2EE11BB6A}"/>
              </a:ext>
            </a:extLst>
          </p:cNvPr>
          <p:cNvSpPr txBox="1"/>
          <p:nvPr/>
        </p:nvSpPr>
        <p:spPr>
          <a:xfrm>
            <a:off x="7169310" y="5613779"/>
            <a:ext cx="1621025"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Laszlo P. Somogyi</a:t>
            </a:r>
          </a:p>
        </p:txBody>
      </p:sp>
      <p:sp>
        <p:nvSpPr>
          <p:cNvPr id="67" name="TextBox 66">
            <a:extLst>
              <a:ext uri="{FF2B5EF4-FFF2-40B4-BE49-F238E27FC236}">
                <a16:creationId xmlns:a16="http://schemas.microsoft.com/office/drawing/2014/main" id="{473E98A0-4583-034F-B700-C4F712391CD4}"/>
              </a:ext>
            </a:extLst>
          </p:cNvPr>
          <p:cNvSpPr txBox="1"/>
          <p:nvPr/>
        </p:nvSpPr>
        <p:spPr>
          <a:xfrm>
            <a:off x="5633095" y="3400362"/>
            <a:ext cx="1482024"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Arianna Carughi</a:t>
            </a:r>
          </a:p>
        </p:txBody>
      </p:sp>
      <p:sp>
        <p:nvSpPr>
          <p:cNvPr id="68" name="TextBox 67">
            <a:extLst>
              <a:ext uri="{FF2B5EF4-FFF2-40B4-BE49-F238E27FC236}">
                <a16:creationId xmlns:a16="http://schemas.microsoft.com/office/drawing/2014/main" id="{74632A57-8607-3043-B178-2F59424ECF4D}"/>
              </a:ext>
            </a:extLst>
          </p:cNvPr>
          <p:cNvSpPr txBox="1"/>
          <p:nvPr/>
        </p:nvSpPr>
        <p:spPr>
          <a:xfrm>
            <a:off x="5687178" y="5629624"/>
            <a:ext cx="1449563"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David Shepherd</a:t>
            </a:r>
          </a:p>
        </p:txBody>
      </p:sp>
      <p:sp>
        <p:nvSpPr>
          <p:cNvPr id="69" name="TextBox 68">
            <a:extLst>
              <a:ext uri="{FF2B5EF4-FFF2-40B4-BE49-F238E27FC236}">
                <a16:creationId xmlns:a16="http://schemas.microsoft.com/office/drawing/2014/main" id="{0A0BB2A4-AE5C-BF4D-BE94-0B09E95749E6}"/>
              </a:ext>
            </a:extLst>
          </p:cNvPr>
          <p:cNvSpPr txBox="1"/>
          <p:nvPr/>
        </p:nvSpPr>
        <p:spPr>
          <a:xfrm>
            <a:off x="2496093" y="3424596"/>
            <a:ext cx="1507246"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Diane E. Clayton</a:t>
            </a:r>
          </a:p>
        </p:txBody>
      </p:sp>
      <p:sp>
        <p:nvSpPr>
          <p:cNvPr id="70" name="TextBox 69">
            <a:extLst>
              <a:ext uri="{FF2B5EF4-FFF2-40B4-BE49-F238E27FC236}">
                <a16:creationId xmlns:a16="http://schemas.microsoft.com/office/drawing/2014/main" id="{A597143F-D0F3-E64A-9874-4C8C3E69A428}"/>
              </a:ext>
            </a:extLst>
          </p:cNvPr>
          <p:cNvSpPr txBox="1"/>
          <p:nvPr/>
        </p:nvSpPr>
        <p:spPr>
          <a:xfrm>
            <a:off x="2440909" y="5643274"/>
            <a:ext cx="1452582"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Mark Lowman</a:t>
            </a:r>
          </a:p>
        </p:txBody>
      </p:sp>
      <p:sp>
        <p:nvSpPr>
          <p:cNvPr id="71" name="TextBox 70">
            <a:extLst>
              <a:ext uri="{FF2B5EF4-FFF2-40B4-BE49-F238E27FC236}">
                <a16:creationId xmlns:a16="http://schemas.microsoft.com/office/drawing/2014/main" id="{EFA49B03-14BC-B648-AD43-119C9D021DA0}"/>
              </a:ext>
            </a:extLst>
          </p:cNvPr>
          <p:cNvSpPr txBox="1"/>
          <p:nvPr/>
        </p:nvSpPr>
        <p:spPr>
          <a:xfrm>
            <a:off x="7260305" y="3408008"/>
            <a:ext cx="1328127" cy="276999"/>
          </a:xfrm>
          <a:prstGeom prst="rect">
            <a:avLst/>
          </a:prstGeom>
          <a:noFill/>
        </p:spPr>
        <p:txBody>
          <a:bodyPr wrap="square" rtlCol="0">
            <a:spAutoFit/>
          </a:bodyPr>
          <a:lstStyle/>
          <a:p>
            <a:pPr algn="ctr" defTabSz="685756"/>
            <a:r>
              <a:rPr lang="en-US" sz="1200" b="1" dirty="0">
                <a:solidFill>
                  <a:prstClr val="black"/>
                </a:solidFill>
                <a:latin typeface="Arial" panose="020B0604020202020204" pitchFamily="34" charset="0"/>
                <a:ea typeface="Arial" charset="0"/>
                <a:cs typeface="Arial" panose="020B0604020202020204" pitchFamily="34" charset="0"/>
              </a:rPr>
              <a:t>Liz Applegate </a:t>
            </a:r>
          </a:p>
        </p:txBody>
      </p:sp>
      <p:sp>
        <p:nvSpPr>
          <p:cNvPr id="72" name="TextBox 71">
            <a:extLst>
              <a:ext uri="{FF2B5EF4-FFF2-40B4-BE49-F238E27FC236}">
                <a16:creationId xmlns:a16="http://schemas.microsoft.com/office/drawing/2014/main" id="{1A230A89-2095-AA43-8E3E-902A178BD0C6}"/>
              </a:ext>
            </a:extLst>
          </p:cNvPr>
          <p:cNvSpPr txBox="1"/>
          <p:nvPr/>
        </p:nvSpPr>
        <p:spPr>
          <a:xfrm>
            <a:off x="4271412" y="5836507"/>
            <a:ext cx="1015746"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Ph.D. </a:t>
            </a:r>
            <a:br>
              <a:rPr lang="en-US" sz="800" dirty="0">
                <a:solidFill>
                  <a:prstClr val="black"/>
                </a:solidFill>
                <a:latin typeface="Arial" panose="020B0604020202020204" pitchFamily="34" charset="0"/>
                <a:ea typeface="Arial" charset="0"/>
                <a:cs typeface="Arial" panose="020B0604020202020204" pitchFamily="34" charset="0"/>
              </a:rPr>
            </a:br>
            <a:r>
              <a:rPr lang="en-US" sz="800" dirty="0">
                <a:solidFill>
                  <a:prstClr val="black"/>
                </a:solidFill>
                <a:latin typeface="Arial" panose="020B0604020202020204" pitchFamily="34" charset="0"/>
                <a:ea typeface="Arial" charset="0"/>
                <a:cs typeface="Arial" panose="020B0604020202020204" pitchFamily="34" charset="0"/>
              </a:rPr>
              <a:t>Biochemist, Nutritionist </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73" name="TextBox 72">
            <a:extLst>
              <a:ext uri="{FF2B5EF4-FFF2-40B4-BE49-F238E27FC236}">
                <a16:creationId xmlns:a16="http://schemas.microsoft.com/office/drawing/2014/main" id="{7E53DB36-2775-C04C-A11F-4F8C615463C4}"/>
              </a:ext>
            </a:extLst>
          </p:cNvPr>
          <p:cNvSpPr txBox="1"/>
          <p:nvPr/>
        </p:nvSpPr>
        <p:spPr>
          <a:xfrm>
            <a:off x="7380189" y="5776610"/>
            <a:ext cx="1131421"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Ph.D. </a:t>
            </a:r>
            <a:br>
              <a:rPr lang="en-US" sz="800" dirty="0">
                <a:solidFill>
                  <a:prstClr val="black"/>
                </a:solidFill>
                <a:latin typeface="Arial" panose="020B0604020202020204" pitchFamily="34" charset="0"/>
                <a:ea typeface="Arial" charset="0"/>
                <a:cs typeface="Arial" panose="020B0604020202020204" pitchFamily="34" charset="0"/>
              </a:rPr>
            </a:br>
            <a:r>
              <a:rPr lang="en-US" sz="800" dirty="0">
                <a:solidFill>
                  <a:prstClr val="black"/>
                </a:solidFill>
                <a:latin typeface="Arial" panose="020B0604020202020204" pitchFamily="34" charset="0"/>
                <a:ea typeface="Arial" charset="0"/>
                <a:cs typeface="Arial" panose="020B0604020202020204" pitchFamily="34" charset="0"/>
              </a:rPr>
              <a:t>Food Scientist, Nutritionist</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74" name="TextBox 73">
            <a:extLst>
              <a:ext uri="{FF2B5EF4-FFF2-40B4-BE49-F238E27FC236}">
                <a16:creationId xmlns:a16="http://schemas.microsoft.com/office/drawing/2014/main" id="{13FFACD7-6C54-A544-AD43-E397DB3D2844}"/>
              </a:ext>
            </a:extLst>
          </p:cNvPr>
          <p:cNvSpPr txBox="1"/>
          <p:nvPr/>
        </p:nvSpPr>
        <p:spPr>
          <a:xfrm>
            <a:off x="5812606" y="3621458"/>
            <a:ext cx="1193693"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Ph.D., C.N.S. </a:t>
            </a:r>
            <a:br>
              <a:rPr lang="en-US" sz="800" dirty="0">
                <a:solidFill>
                  <a:prstClr val="black"/>
                </a:solidFill>
                <a:latin typeface="Arial" panose="020B0604020202020204" pitchFamily="34" charset="0"/>
                <a:ea typeface="Arial" charset="0"/>
                <a:cs typeface="Arial" panose="020B0604020202020204" pitchFamily="34" charset="0"/>
              </a:rPr>
            </a:br>
            <a:r>
              <a:rPr lang="en-US" sz="800" dirty="0">
                <a:solidFill>
                  <a:prstClr val="black"/>
                </a:solidFill>
                <a:latin typeface="Arial" panose="020B0604020202020204" pitchFamily="34" charset="0"/>
                <a:ea typeface="Arial" charset="0"/>
                <a:cs typeface="Arial" panose="020B0604020202020204" pitchFamily="34" charset="0"/>
              </a:rPr>
              <a:t>Nutritional Scientist, Researcher</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76" name="TextBox 75">
            <a:extLst>
              <a:ext uri="{FF2B5EF4-FFF2-40B4-BE49-F238E27FC236}">
                <a16:creationId xmlns:a16="http://schemas.microsoft.com/office/drawing/2014/main" id="{0D4440F3-887D-654B-BDE5-8FD501CE3C7A}"/>
              </a:ext>
            </a:extLst>
          </p:cNvPr>
          <p:cNvSpPr txBox="1"/>
          <p:nvPr/>
        </p:nvSpPr>
        <p:spPr>
          <a:xfrm>
            <a:off x="2275516" y="3631928"/>
            <a:ext cx="1970303"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Ph.D., R Nutr., Biochemist</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NeoLife International </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Vice President</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77" name="TextBox 76">
            <a:extLst>
              <a:ext uri="{FF2B5EF4-FFF2-40B4-BE49-F238E27FC236}">
                <a16:creationId xmlns:a16="http://schemas.microsoft.com/office/drawing/2014/main" id="{2769DD6A-6452-1F4E-9972-94B2FE548DF0}"/>
              </a:ext>
            </a:extLst>
          </p:cNvPr>
          <p:cNvSpPr txBox="1"/>
          <p:nvPr/>
        </p:nvSpPr>
        <p:spPr>
          <a:xfrm>
            <a:off x="2381733" y="5836508"/>
            <a:ext cx="1696694"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C.F.S., Food Scientist, </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Quality Expert, </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Formulator</a:t>
            </a:r>
          </a:p>
        </p:txBody>
      </p:sp>
      <p:sp>
        <p:nvSpPr>
          <p:cNvPr id="78" name="TextBox 77">
            <a:extLst>
              <a:ext uri="{FF2B5EF4-FFF2-40B4-BE49-F238E27FC236}">
                <a16:creationId xmlns:a16="http://schemas.microsoft.com/office/drawing/2014/main" id="{9592F45D-5A9E-BA4F-AB9A-767A80406E44}"/>
              </a:ext>
            </a:extLst>
          </p:cNvPr>
          <p:cNvSpPr txBox="1"/>
          <p:nvPr/>
        </p:nvSpPr>
        <p:spPr>
          <a:xfrm>
            <a:off x="7379691" y="3620708"/>
            <a:ext cx="1126789" cy="461665"/>
          </a:xfrm>
          <a:prstGeom prst="rect">
            <a:avLst/>
          </a:prstGeom>
          <a:noFill/>
        </p:spPr>
        <p:txBody>
          <a:bodyPr wrap="square" rtlCol="0">
            <a:spAutoFit/>
          </a:bodyPr>
          <a:lstStyle/>
          <a:p>
            <a:pPr algn="ctr" defTabSz="685756"/>
            <a:r>
              <a:rPr lang="en-US" sz="800" dirty="0">
                <a:solidFill>
                  <a:prstClr val="black"/>
                </a:solidFill>
                <a:latin typeface="Arial" panose="020B0604020202020204" pitchFamily="34" charset="0"/>
                <a:ea typeface="Arial" charset="0"/>
                <a:cs typeface="Arial" panose="020B0604020202020204" pitchFamily="34" charset="0"/>
              </a:rPr>
              <a:t>Ph.D.</a:t>
            </a:r>
          </a:p>
          <a:p>
            <a:pPr algn="ctr" defTabSz="685756"/>
            <a:r>
              <a:rPr lang="en-US" sz="800" dirty="0">
                <a:solidFill>
                  <a:prstClr val="black"/>
                </a:solidFill>
                <a:latin typeface="Arial" panose="020B0604020202020204" pitchFamily="34" charset="0"/>
                <a:ea typeface="Arial" charset="0"/>
                <a:cs typeface="Arial" panose="020B0604020202020204" pitchFamily="34" charset="0"/>
              </a:rPr>
              <a:t> Nutritional Scientist, Sports Nutritionist </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sp>
        <p:nvSpPr>
          <p:cNvPr id="79" name="TextBox 78">
            <a:extLst>
              <a:ext uri="{FF2B5EF4-FFF2-40B4-BE49-F238E27FC236}">
                <a16:creationId xmlns:a16="http://schemas.microsoft.com/office/drawing/2014/main" id="{08FF0DBB-C26D-9543-AB49-BBFA47EE0CD0}"/>
              </a:ext>
            </a:extLst>
          </p:cNvPr>
          <p:cNvSpPr txBox="1">
            <a:spLocks noChangeArrowheads="1"/>
          </p:cNvSpPr>
          <p:nvPr/>
        </p:nvSpPr>
        <p:spPr bwMode="auto">
          <a:xfrm>
            <a:off x="13950" y="1447424"/>
            <a:ext cx="91161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9pPr>
          </a:lstStyle>
          <a:p>
            <a:pPr algn="ctr" defTabSz="685756">
              <a:spcBef>
                <a:spcPct val="0"/>
              </a:spcBef>
              <a:buNone/>
            </a:pPr>
            <a:r>
              <a:rPr lang="fr-CH" altLang="en-US" sz="1400" dirty="0">
                <a:solidFill>
                  <a:srgbClr val="000000"/>
                </a:solidFill>
                <a:cs typeface="Arial" panose="020B0604020202020204" pitchFamily="34" charset="0"/>
              </a:rPr>
              <a:t>World Renowned Scientists &amp; Nutrition Experts Active, Published, Respected</a:t>
            </a:r>
            <a:endParaRPr lang="en-GB" altLang="en-US" sz="1400" dirty="0">
              <a:solidFill>
                <a:srgbClr val="000000"/>
              </a:solidFill>
              <a:cs typeface="Arial" panose="020B0604020202020204" pitchFamily="34" charset="0"/>
            </a:endParaRPr>
          </a:p>
        </p:txBody>
      </p:sp>
      <p:sp>
        <p:nvSpPr>
          <p:cNvPr id="33" name="TextBox 32">
            <a:extLst>
              <a:ext uri="{FF2B5EF4-FFF2-40B4-BE49-F238E27FC236}">
                <a16:creationId xmlns:a16="http://schemas.microsoft.com/office/drawing/2014/main" id="{5369A6FD-8318-431A-941B-8068ADCE8B9D}"/>
              </a:ext>
            </a:extLst>
          </p:cNvPr>
          <p:cNvSpPr txBox="1"/>
          <p:nvPr/>
        </p:nvSpPr>
        <p:spPr>
          <a:xfrm>
            <a:off x="5768966" y="5835659"/>
            <a:ext cx="1318554" cy="461665"/>
          </a:xfrm>
          <a:prstGeom prst="rect">
            <a:avLst/>
          </a:prstGeom>
          <a:noFill/>
        </p:spPr>
        <p:txBody>
          <a:bodyPr wrap="square" rtlCol="0">
            <a:spAutoFit/>
          </a:bodyPr>
          <a:lstStyle/>
          <a:p>
            <a:pPr algn="ctr" defTabSz="685766">
              <a:defRPr/>
            </a:pPr>
            <a:r>
              <a:rPr lang="en-US" sz="800" dirty="0">
                <a:solidFill>
                  <a:prstClr val="black"/>
                </a:solidFill>
                <a:latin typeface="Arial" panose="020B0604020202020204" pitchFamily="34" charset="0"/>
                <a:ea typeface="Arial" charset="0"/>
                <a:cs typeface="Arial" panose="020B0604020202020204" pitchFamily="34" charset="0"/>
              </a:rPr>
              <a:t>Ph.D. </a:t>
            </a:r>
            <a:br>
              <a:rPr lang="en-US" sz="800" dirty="0">
                <a:solidFill>
                  <a:prstClr val="black"/>
                </a:solidFill>
                <a:latin typeface="Arial" panose="020B0604020202020204" pitchFamily="34" charset="0"/>
                <a:ea typeface="Arial" charset="0"/>
                <a:cs typeface="Arial" panose="020B0604020202020204" pitchFamily="34" charset="0"/>
              </a:rPr>
            </a:br>
            <a:r>
              <a:rPr lang="en-US" sz="800" dirty="0">
                <a:solidFill>
                  <a:prstClr val="black"/>
                </a:solidFill>
                <a:latin typeface="Arial" panose="020B0604020202020204" pitchFamily="34" charset="0"/>
                <a:ea typeface="Arial" charset="0"/>
                <a:cs typeface="Arial" panose="020B0604020202020204" pitchFamily="34" charset="0"/>
              </a:rPr>
              <a:t>Microbial Biochemist,</a:t>
            </a:r>
          </a:p>
          <a:p>
            <a:pPr algn="ctr" defTabSz="685766">
              <a:defRPr/>
            </a:pPr>
            <a:r>
              <a:rPr lang="en-US" sz="800" dirty="0">
                <a:solidFill>
                  <a:prstClr val="black"/>
                </a:solidFill>
                <a:latin typeface="Arial" panose="020B0604020202020204" pitchFamily="34" charset="0"/>
                <a:ea typeface="Arial" charset="0"/>
                <a:cs typeface="Arial" panose="020B0604020202020204" pitchFamily="34" charset="0"/>
              </a:rPr>
              <a:t>Food Technologist</a:t>
            </a:r>
            <a:endParaRPr lang="en-US" sz="800" dirty="0">
              <a:solidFill>
                <a:prstClr val="white">
                  <a:lumMod val="50000"/>
                </a:prstClr>
              </a:solidFill>
              <a:latin typeface="Arial" panose="020B0604020202020204" pitchFamily="34" charset="0"/>
              <a:ea typeface="Arial" charset="0"/>
              <a:cs typeface="Arial" panose="020B0604020202020204" pitchFamily="34" charset="0"/>
            </a:endParaRPr>
          </a:p>
        </p:txBody>
      </p:sp>
      <p:pic>
        <p:nvPicPr>
          <p:cNvPr id="35" name="Picture 2" descr="sab.png">
            <a:extLst>
              <a:ext uri="{FF2B5EF4-FFF2-40B4-BE49-F238E27FC236}">
                <a16:creationId xmlns:a16="http://schemas.microsoft.com/office/drawing/2014/main" id="{CA0DBC3D-26BE-454E-814C-D7C69CFFDDD6}"/>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32390" y="4928037"/>
            <a:ext cx="587104" cy="5884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932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53AA79D2-C5CE-4528-A442-05B4BC758FCB}"/>
              </a:ext>
            </a:extLst>
          </p:cNvPr>
          <p:cNvSpPr>
            <a:spLocks noGrp="1"/>
          </p:cNvSpPr>
          <p:nvPr>
            <p:ph idx="1"/>
          </p:nvPr>
        </p:nvSpPr>
        <p:spPr>
          <a:xfrm>
            <a:off x="488949" y="1600200"/>
            <a:ext cx="6447427" cy="4800600"/>
          </a:xfrm>
        </p:spPr>
        <p:txBody>
          <a:bodyPr/>
          <a:lstStyle/>
          <a:p>
            <a:pPr eaLnBrk="1" hangingPunct="1">
              <a:buFont typeface="Arial" panose="020B0604020202020204" pitchFamily="34" charset="0"/>
              <a:buNone/>
            </a:pPr>
            <a:r>
              <a:rPr lang="en-US" altLang="en-US" sz="2400" b="1" dirty="0">
                <a:solidFill>
                  <a:srgbClr val="0D0D0D"/>
                </a:solidFill>
                <a:latin typeface="Arial" panose="020B0604020202020204" pitchFamily="34" charset="0"/>
                <a:cs typeface="Arial" panose="020B0604020202020204" pitchFamily="34" charset="0"/>
              </a:rPr>
              <a:t>Based in Nature</a:t>
            </a:r>
          </a:p>
          <a:p>
            <a:pPr eaLnBrk="1" hangingPunct="1"/>
            <a:r>
              <a:rPr lang="en-US" altLang="en-US" sz="2400" dirty="0">
                <a:solidFill>
                  <a:srgbClr val="0D0D0D"/>
                </a:solidFill>
                <a:latin typeface="Arial" panose="020B0604020202020204" pitchFamily="34" charset="0"/>
                <a:cs typeface="Arial" panose="020B0604020202020204" pitchFamily="34" charset="0"/>
              </a:rPr>
              <a:t>Finest natural nutrients from whole food sources to help you increase your wellness</a:t>
            </a:r>
          </a:p>
          <a:p>
            <a:pPr eaLnBrk="1" hangingPunct="1">
              <a:buFont typeface="Arial" panose="020B0604020202020204" pitchFamily="34" charset="0"/>
              <a:buNone/>
            </a:pPr>
            <a:r>
              <a:rPr lang="en-US" altLang="en-US" sz="2400" b="1" dirty="0">
                <a:solidFill>
                  <a:srgbClr val="0D0D0D"/>
                </a:solidFill>
                <a:latin typeface="Arial" panose="020B0604020202020204" pitchFamily="34" charset="0"/>
                <a:cs typeface="Arial" panose="020B0604020202020204" pitchFamily="34" charset="0"/>
              </a:rPr>
              <a:t>Backed by Science</a:t>
            </a:r>
          </a:p>
          <a:p>
            <a:pPr eaLnBrk="1" hangingPunct="1"/>
            <a:r>
              <a:rPr lang="en-US" altLang="en-US" sz="2400" dirty="0">
                <a:solidFill>
                  <a:srgbClr val="0D0D0D"/>
                </a:solidFill>
                <a:latin typeface="Arial" panose="020B0604020202020204" pitchFamily="34" charset="0"/>
                <a:cs typeface="Arial" panose="020B0604020202020204" pitchFamily="34" charset="0"/>
              </a:rPr>
              <a:t>Delivered in highly bio-efficient forms in exclusive formulas </a:t>
            </a:r>
          </a:p>
          <a:p>
            <a:pPr lvl="1" eaLnBrk="1" hangingPunct="1"/>
            <a:r>
              <a:rPr lang="en-US" altLang="en-US" sz="2000" dirty="0">
                <a:solidFill>
                  <a:srgbClr val="0D0D0D"/>
                </a:solidFill>
                <a:latin typeface="Arial" panose="020B0604020202020204" pitchFamily="34" charset="0"/>
                <a:cs typeface="Arial" panose="020B0604020202020204" pitchFamily="34" charset="0"/>
              </a:rPr>
              <a:t>Maximum nutrient absorption</a:t>
            </a:r>
          </a:p>
          <a:p>
            <a:pPr lvl="1" eaLnBrk="1" hangingPunct="1"/>
            <a:r>
              <a:rPr lang="en-US" altLang="en-US" sz="2000" dirty="0">
                <a:solidFill>
                  <a:srgbClr val="0D0D0D"/>
                </a:solidFill>
                <a:latin typeface="Arial" panose="020B0604020202020204" pitchFamily="34" charset="0"/>
                <a:cs typeface="Arial" panose="020B0604020202020204" pitchFamily="34" charset="0"/>
              </a:rPr>
              <a:t>Utilization</a:t>
            </a:r>
          </a:p>
          <a:p>
            <a:pPr lvl="1" eaLnBrk="1" hangingPunct="1"/>
            <a:r>
              <a:rPr lang="en-US" altLang="en-US" sz="2000" dirty="0">
                <a:solidFill>
                  <a:srgbClr val="0D0D0D"/>
                </a:solidFill>
                <a:latin typeface="Arial" panose="020B0604020202020204" pitchFamily="34" charset="0"/>
                <a:cs typeface="Arial" panose="020B0604020202020204" pitchFamily="34" charset="0"/>
              </a:rPr>
              <a:t>Benefits</a:t>
            </a:r>
          </a:p>
          <a:p>
            <a:pPr eaLnBrk="1" hangingPunct="1">
              <a:buFont typeface="Arial" panose="020B0604020202020204" pitchFamily="34" charset="0"/>
              <a:buNone/>
            </a:pPr>
            <a:endParaRPr lang="en-US" altLang="en-US" sz="2400" b="1" dirty="0">
              <a:solidFill>
                <a:srgbClr val="0D0D0D"/>
              </a:solidFill>
              <a:latin typeface="Arial" panose="020B0604020202020204" pitchFamily="34" charset="0"/>
              <a:cs typeface="Arial" panose="020B0604020202020204" pitchFamily="34" charset="0"/>
            </a:endParaRPr>
          </a:p>
        </p:txBody>
      </p:sp>
      <p:pic>
        <p:nvPicPr>
          <p:cNvPr id="12291" name="Picture 7" descr="istockphoto_2649249_science_icons.jpg">
            <a:extLst>
              <a:ext uri="{FF2B5EF4-FFF2-40B4-BE49-F238E27FC236}">
                <a16:creationId xmlns:a16="http://schemas.microsoft.com/office/drawing/2014/main" id="{D5D03418-1C5B-4ED7-9A7B-5E0D850017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1807" y="4305300"/>
            <a:ext cx="1277937"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itle 1">
            <a:extLst>
              <a:ext uri="{FF2B5EF4-FFF2-40B4-BE49-F238E27FC236}">
                <a16:creationId xmlns:a16="http://schemas.microsoft.com/office/drawing/2014/main" id="{5C2A99E3-BFC8-417F-B7EF-06E84C6F6BFF}"/>
              </a:ext>
            </a:extLst>
          </p:cNvPr>
          <p:cNvSpPr txBox="1">
            <a:spLocks noChangeArrowheads="1"/>
          </p:cNvSpPr>
          <p:nvPr/>
        </p:nvSpPr>
        <p:spPr bwMode="auto">
          <a:xfrm>
            <a:off x="0" y="319088"/>
            <a:ext cx="9113838"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sz="4000">
                <a:solidFill>
                  <a:srgbClr val="000000"/>
                </a:solidFill>
                <a:latin typeface="Arial" panose="020B0604020202020204" pitchFamily="34" charset="0"/>
                <a:cs typeface="Arial" panose="020B0604020202020204" pitchFamily="34" charset="0"/>
              </a:rPr>
              <a:t>Based in Nature – Backed by Science</a:t>
            </a:r>
          </a:p>
        </p:txBody>
      </p:sp>
      <p:pic>
        <p:nvPicPr>
          <p:cNvPr id="12293" name="Picture 2">
            <a:extLst>
              <a:ext uri="{FF2B5EF4-FFF2-40B4-BE49-F238E27FC236}">
                <a16:creationId xmlns:a16="http://schemas.microsoft.com/office/drawing/2014/main" id="{CF9BBE03-BA4E-4274-87D4-5DE078663A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2782" y="1550988"/>
            <a:ext cx="1085850" cy="211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2" descr="sab.png">
            <a:extLst>
              <a:ext uri="{FF2B5EF4-FFF2-40B4-BE49-F238E27FC236}">
                <a16:creationId xmlns:a16="http://schemas.microsoft.com/office/drawing/2014/main" id="{E13CA743-8C3B-49B7-BC3C-8A1B190E5D1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00575" y="4611688"/>
            <a:ext cx="1350963" cy="135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349DE61-7B79-40B6-9A68-B06C5700BC3D}"/>
              </a:ext>
            </a:extLst>
          </p:cNvPr>
          <p:cNvPicPr>
            <a:picLocks noChangeAspect="1" noChangeArrowheads="1"/>
          </p:cNvPicPr>
          <p:nvPr/>
        </p:nvPicPr>
        <p:blipFill rotWithShape="1">
          <a:blip r:embed="rId2"/>
          <a:srcRect l="15532" t="5737" r="15532" b="5737"/>
          <a:stretch/>
        </p:blipFill>
        <p:spPr bwMode="auto">
          <a:xfrm>
            <a:off x="2386959" y="2727032"/>
            <a:ext cx="4370082" cy="3897152"/>
          </a:xfrm>
          <a:prstGeom prst="ellipse">
            <a:avLst/>
          </a:prstGeom>
          <a:noFill/>
          <a:ln w="9525">
            <a:noFill/>
            <a:miter lim="800000"/>
            <a:headEnd/>
            <a:tailEnd/>
          </a:ln>
        </p:spPr>
      </p:pic>
      <p:sp>
        <p:nvSpPr>
          <p:cNvPr id="14339" name="Content Placeholder 2">
            <a:extLst>
              <a:ext uri="{FF2B5EF4-FFF2-40B4-BE49-F238E27FC236}">
                <a16:creationId xmlns:a16="http://schemas.microsoft.com/office/drawing/2014/main" id="{95CC08EF-6172-45F1-81F6-9BE81E1F6A20}"/>
              </a:ext>
            </a:extLst>
          </p:cNvPr>
          <p:cNvSpPr>
            <a:spLocks noGrp="1"/>
          </p:cNvSpPr>
          <p:nvPr>
            <p:ph idx="1"/>
          </p:nvPr>
        </p:nvSpPr>
        <p:spPr>
          <a:xfrm>
            <a:off x="577850" y="1447800"/>
            <a:ext cx="8258175" cy="1447800"/>
          </a:xfrm>
        </p:spPr>
        <p:txBody>
          <a:bodyPr/>
          <a:lstStyle/>
          <a:p>
            <a:pPr eaLnBrk="1" hangingPunct="1">
              <a:lnSpc>
                <a:spcPct val="90000"/>
              </a:lnSpc>
            </a:pPr>
            <a:r>
              <a:rPr lang="en-US" altLang="en-US" sz="2800" u="sng" dirty="0">
                <a:solidFill>
                  <a:srgbClr val="262626"/>
                </a:solidFill>
                <a:latin typeface="Arial" panose="020B0604020202020204" pitchFamily="34" charset="0"/>
                <a:cs typeface="Arial" panose="020B0604020202020204" pitchFamily="34" charset="0"/>
              </a:rPr>
              <a:t>START</a:t>
            </a:r>
            <a:r>
              <a:rPr lang="en-US" altLang="en-US" sz="2800" b="1" dirty="0">
                <a:solidFill>
                  <a:srgbClr val="262626"/>
                </a:solidFill>
                <a:latin typeface="Arial" panose="020B0604020202020204" pitchFamily="34" charset="0"/>
                <a:cs typeface="Arial" panose="020B0604020202020204" pitchFamily="34" charset="0"/>
              </a:rPr>
              <a:t>: Core Nutrition </a:t>
            </a:r>
            <a:r>
              <a:rPr lang="en-US" altLang="en-US" sz="2800" dirty="0">
                <a:solidFill>
                  <a:srgbClr val="262626"/>
                </a:solidFill>
                <a:latin typeface="Arial" panose="020B0604020202020204" pitchFamily="34" charset="0"/>
                <a:cs typeface="Arial" panose="020B0604020202020204" pitchFamily="34" charset="0"/>
              </a:rPr>
              <a:t>– Foundation Products</a:t>
            </a:r>
          </a:p>
          <a:p>
            <a:pPr eaLnBrk="1" hangingPunct="1">
              <a:lnSpc>
                <a:spcPct val="90000"/>
              </a:lnSpc>
            </a:pPr>
            <a:r>
              <a:rPr lang="en-US" altLang="en-US" sz="2800" u="sng" dirty="0">
                <a:solidFill>
                  <a:srgbClr val="262626"/>
                </a:solidFill>
                <a:latin typeface="Arial" panose="020B0604020202020204" pitchFamily="34" charset="0"/>
                <a:cs typeface="Arial" panose="020B0604020202020204" pitchFamily="34" charset="0"/>
              </a:rPr>
              <a:t>ADD</a:t>
            </a:r>
            <a:r>
              <a:rPr lang="en-US" altLang="en-US" sz="2800" b="1" dirty="0">
                <a:solidFill>
                  <a:srgbClr val="262626"/>
                </a:solidFill>
                <a:latin typeface="Arial" panose="020B0604020202020204" pitchFamily="34" charset="0"/>
                <a:cs typeface="Arial" panose="020B0604020202020204" pitchFamily="34" charset="0"/>
              </a:rPr>
              <a:t>: </a:t>
            </a:r>
            <a:r>
              <a:rPr lang="en-US" altLang="en-US" sz="2800" dirty="0">
                <a:solidFill>
                  <a:srgbClr val="262626"/>
                </a:solidFill>
                <a:latin typeface="Arial" panose="020B0604020202020204" pitchFamily="34" charset="0"/>
                <a:cs typeface="Arial" panose="020B0604020202020204" pitchFamily="34" charset="0"/>
              </a:rPr>
              <a:t>Personalized </a:t>
            </a:r>
            <a:r>
              <a:rPr lang="en-US" altLang="en-US" sz="2800" b="1" dirty="0">
                <a:solidFill>
                  <a:srgbClr val="262626"/>
                </a:solidFill>
                <a:latin typeface="Arial" panose="020B0604020202020204" pitchFamily="34" charset="0"/>
                <a:cs typeface="Arial" panose="020B0604020202020204" pitchFamily="34" charset="0"/>
              </a:rPr>
              <a:t>Targeted Solutions </a:t>
            </a:r>
            <a:r>
              <a:rPr lang="en-US" altLang="en-US" sz="2800" dirty="0">
                <a:solidFill>
                  <a:srgbClr val="262626"/>
                </a:solidFill>
                <a:latin typeface="Arial" panose="020B0604020202020204" pitchFamily="34" charset="0"/>
                <a:cs typeface="Arial" panose="020B0604020202020204" pitchFamily="34" charset="0"/>
              </a:rPr>
              <a:t>for specific health needs</a:t>
            </a:r>
          </a:p>
          <a:p>
            <a:pPr eaLnBrk="1" hangingPunct="1">
              <a:lnSpc>
                <a:spcPct val="90000"/>
              </a:lnSpc>
              <a:buFont typeface="Arial" panose="020B0604020202020204" pitchFamily="34" charset="0"/>
              <a:buNone/>
            </a:pPr>
            <a:endParaRPr lang="en-US" altLang="en-US" sz="2800" dirty="0">
              <a:solidFill>
                <a:srgbClr val="262626"/>
              </a:solidFill>
              <a:latin typeface="Arial" panose="020B0604020202020204" pitchFamily="34" charset="0"/>
              <a:cs typeface="Arial" panose="020B0604020202020204" pitchFamily="34" charset="0"/>
            </a:endParaRPr>
          </a:p>
        </p:txBody>
      </p:sp>
      <p:sp>
        <p:nvSpPr>
          <p:cNvPr id="14340" name="Title 1">
            <a:extLst>
              <a:ext uri="{FF2B5EF4-FFF2-40B4-BE49-F238E27FC236}">
                <a16:creationId xmlns:a16="http://schemas.microsoft.com/office/drawing/2014/main" id="{98A5274E-404D-49DC-8938-712F587CE5C1}"/>
              </a:ext>
            </a:extLst>
          </p:cNvPr>
          <p:cNvSpPr>
            <a:spLocks noGrp="1"/>
          </p:cNvSpPr>
          <p:nvPr>
            <p:ph type="title" idx="4294967295"/>
          </p:nvPr>
        </p:nvSpPr>
        <p:spPr>
          <a:xfrm>
            <a:off x="719138" y="349250"/>
            <a:ext cx="7662862" cy="900113"/>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Personalized Nutrition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6">
            <a:extLst>
              <a:ext uri="{FF2B5EF4-FFF2-40B4-BE49-F238E27FC236}">
                <a16:creationId xmlns:a16="http://schemas.microsoft.com/office/drawing/2014/main" id="{44BD7498-D92F-431D-A71C-DE0355F14D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38304"/>
          <a:stretch>
            <a:fillRect/>
          </a:stretch>
        </p:blipFill>
        <p:spPr bwMode="auto">
          <a:xfrm>
            <a:off x="6970713" y="1833563"/>
            <a:ext cx="190182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C00C69A6-56D5-4C74-B86F-97706AF718DD}"/>
              </a:ext>
            </a:extLst>
          </p:cNvPr>
          <p:cNvSpPr>
            <a:spLocks noGrp="1"/>
          </p:cNvSpPr>
          <p:nvPr>
            <p:ph type="title"/>
          </p:nvPr>
        </p:nvSpPr>
        <p:spPr/>
        <p:txBody>
          <a:bodyPr/>
          <a:lstStyle/>
          <a:p>
            <a:pPr eaLnBrk="1" hangingPunct="1"/>
            <a:r>
              <a:rPr lang="en-US" altLang="en-US">
                <a:latin typeface="Arial" panose="020B0604020202020204" pitchFamily="34" charset="0"/>
                <a:cs typeface="Arial" panose="020B0604020202020204" pitchFamily="34" charset="0"/>
              </a:rPr>
              <a:t>Targeted Solutions</a:t>
            </a:r>
          </a:p>
        </p:txBody>
      </p:sp>
      <p:sp>
        <p:nvSpPr>
          <p:cNvPr id="15364" name="Content Placeholder 2">
            <a:extLst>
              <a:ext uri="{FF2B5EF4-FFF2-40B4-BE49-F238E27FC236}">
                <a16:creationId xmlns:a16="http://schemas.microsoft.com/office/drawing/2014/main" id="{2B2151DE-5122-4BF3-AA9B-1ADBDF78CAD6}"/>
              </a:ext>
            </a:extLst>
          </p:cNvPr>
          <p:cNvSpPr>
            <a:spLocks noGrp="1"/>
          </p:cNvSpPr>
          <p:nvPr>
            <p:ph idx="1"/>
          </p:nvPr>
        </p:nvSpPr>
        <p:spPr>
          <a:xfrm>
            <a:off x="3243263" y="2159000"/>
            <a:ext cx="5443537" cy="3967163"/>
          </a:xfrm>
        </p:spPr>
        <p:txBody>
          <a:bodyPr/>
          <a:lstStyle/>
          <a:p>
            <a:pPr eaLnBrk="1" hangingPunct="1"/>
            <a:r>
              <a:rPr lang="en-US" altLang="en-US" sz="2800">
                <a:latin typeface="Arial" panose="020B0604020202020204" pitchFamily="34" charset="0"/>
                <a:cs typeface="Arial" panose="020B0604020202020204" pitchFamily="34" charset="0"/>
              </a:rPr>
              <a:t>DIGESTIVE HEALTH</a:t>
            </a:r>
          </a:p>
        </p:txBody>
      </p:sp>
      <p:pic>
        <p:nvPicPr>
          <p:cNvPr id="15365" name="Picture 4">
            <a:extLst>
              <a:ext uri="{FF2B5EF4-FFF2-40B4-BE49-F238E27FC236}">
                <a16:creationId xmlns:a16="http://schemas.microsoft.com/office/drawing/2014/main" id="{015128A4-B1B2-44E2-9E8E-DB1FFB76A1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88" y="1600200"/>
            <a:ext cx="2189162"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7F75598A-B315-4D78-A726-E91792733F99}"/>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Six Stages of Nutrition</a:t>
            </a:r>
          </a:p>
        </p:txBody>
      </p:sp>
      <p:graphicFrame>
        <p:nvGraphicFramePr>
          <p:cNvPr id="4" name="Diagram 3">
            <a:extLst>
              <a:ext uri="{FF2B5EF4-FFF2-40B4-BE49-F238E27FC236}">
                <a16:creationId xmlns:a16="http://schemas.microsoft.com/office/drawing/2014/main" id="{7D92161B-3BEB-4FB0-B96B-08422354062A}"/>
              </a:ext>
            </a:extLst>
          </p:cNvPr>
          <p:cNvGraphicFramePr/>
          <p:nvPr>
            <p:extLst>
              <p:ext uri="{D42A27DB-BD31-4B8C-83A1-F6EECF244321}">
                <p14:modId xmlns:p14="http://schemas.microsoft.com/office/powerpoint/2010/main" val="3959127342"/>
              </p:ext>
            </p:extLst>
          </p:nvPr>
        </p:nvGraphicFramePr>
        <p:xfrm>
          <a:off x="177" y="1791871"/>
          <a:ext cx="7980946"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939955F6-9418-4669-A3FE-F6F02E77E03D}"/>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The Digestive System</a:t>
            </a:r>
          </a:p>
        </p:txBody>
      </p:sp>
      <p:sp>
        <p:nvSpPr>
          <p:cNvPr id="18435" name="Content Placeholder 2">
            <a:extLst>
              <a:ext uri="{FF2B5EF4-FFF2-40B4-BE49-F238E27FC236}">
                <a16:creationId xmlns:a16="http://schemas.microsoft.com/office/drawing/2014/main" id="{1078CEAA-87D0-4569-97F3-FAA262FE037B}"/>
              </a:ext>
            </a:extLst>
          </p:cNvPr>
          <p:cNvSpPr>
            <a:spLocks noGrp="1"/>
          </p:cNvSpPr>
          <p:nvPr>
            <p:ph idx="1"/>
          </p:nvPr>
        </p:nvSpPr>
        <p:spPr>
          <a:xfrm>
            <a:off x="800100" y="1676400"/>
            <a:ext cx="3581400" cy="4133850"/>
          </a:xfrm>
        </p:spPr>
        <p:txBody>
          <a:bodyPr/>
          <a:lstStyle/>
          <a:p>
            <a:pPr eaLnBrk="1" hangingPunct="1"/>
            <a:r>
              <a:rPr lang="en-US" altLang="en-US">
                <a:latin typeface="Arial" panose="020B0604020202020204" pitchFamily="34" charset="0"/>
                <a:cs typeface="Arial" panose="020B0604020202020204" pitchFamily="34" charset="0"/>
              </a:rPr>
              <a:t>Mouth</a:t>
            </a:r>
          </a:p>
          <a:p>
            <a:pPr eaLnBrk="1" hangingPunct="1"/>
            <a:r>
              <a:rPr lang="en-US" altLang="en-US">
                <a:latin typeface="Arial" panose="020B0604020202020204" pitchFamily="34" charset="0"/>
                <a:cs typeface="Arial" panose="020B0604020202020204" pitchFamily="34" charset="0"/>
              </a:rPr>
              <a:t>Esophagus</a:t>
            </a:r>
          </a:p>
          <a:p>
            <a:pPr eaLnBrk="1" hangingPunct="1"/>
            <a:r>
              <a:rPr lang="en-US" altLang="en-US">
                <a:latin typeface="Arial" panose="020B0604020202020204" pitchFamily="34" charset="0"/>
                <a:cs typeface="Arial" panose="020B0604020202020204" pitchFamily="34" charset="0"/>
              </a:rPr>
              <a:t>Stomach</a:t>
            </a:r>
          </a:p>
          <a:p>
            <a:pPr eaLnBrk="1" hangingPunct="1"/>
            <a:r>
              <a:rPr lang="en-US" altLang="en-US">
                <a:latin typeface="Arial" panose="020B0604020202020204" pitchFamily="34" charset="0"/>
                <a:cs typeface="Arial" panose="020B0604020202020204" pitchFamily="34" charset="0"/>
              </a:rPr>
              <a:t>Small Intestine</a:t>
            </a:r>
          </a:p>
          <a:p>
            <a:pPr eaLnBrk="1" hangingPunct="1"/>
            <a:r>
              <a:rPr lang="en-US" altLang="en-US">
                <a:latin typeface="Arial" panose="020B0604020202020204" pitchFamily="34" charset="0"/>
                <a:cs typeface="Arial" panose="020B0604020202020204" pitchFamily="34" charset="0"/>
              </a:rPr>
              <a:t>Colon</a:t>
            </a:r>
          </a:p>
          <a:p>
            <a:pPr eaLnBrk="1" hangingPunct="1"/>
            <a:r>
              <a:rPr lang="en-US" altLang="en-US">
                <a:latin typeface="Arial" panose="020B0604020202020204" pitchFamily="34" charset="0"/>
                <a:cs typeface="Arial" panose="020B0604020202020204" pitchFamily="34" charset="0"/>
              </a:rPr>
              <a:t>Rectum</a:t>
            </a:r>
          </a:p>
          <a:p>
            <a:pPr eaLnBrk="1" hangingPunct="1"/>
            <a:r>
              <a:rPr lang="en-US" altLang="en-US">
                <a:latin typeface="Arial" panose="020B0604020202020204" pitchFamily="34" charset="0"/>
                <a:cs typeface="Arial" panose="020B0604020202020204" pitchFamily="34" charset="0"/>
              </a:rPr>
              <a:t>Anus</a:t>
            </a:r>
          </a:p>
          <a:p>
            <a:pPr eaLnBrk="1" hangingPunct="1"/>
            <a:endParaRPr lang="en-US" altLang="en-US">
              <a:latin typeface="Arial" panose="020B0604020202020204" pitchFamily="34" charset="0"/>
              <a:cs typeface="Arial" panose="020B0604020202020204" pitchFamily="34" charset="0"/>
            </a:endParaRPr>
          </a:p>
        </p:txBody>
      </p:sp>
      <p:pic>
        <p:nvPicPr>
          <p:cNvPr id="18436" name="Picture 5" descr="dreamstime_13063309 [Converted].png">
            <a:extLst>
              <a:ext uri="{FF2B5EF4-FFF2-40B4-BE49-F238E27FC236}">
                <a16:creationId xmlns:a16="http://schemas.microsoft.com/office/drawing/2014/main" id="{17910F95-4C95-444F-A55F-BB89252171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4975" y="1479550"/>
            <a:ext cx="1508125"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EFBD0155-182E-4507-B531-5E3354ECE6F3}"/>
              </a:ext>
            </a:extLst>
          </p:cNvPr>
          <p:cNvSpPr>
            <a:spLocks noGrp="1"/>
          </p:cNvSpPr>
          <p:nvPr>
            <p:ph idx="1"/>
          </p:nvPr>
        </p:nvSpPr>
        <p:spPr>
          <a:xfrm>
            <a:off x="800100" y="1676400"/>
            <a:ext cx="7429500" cy="4133850"/>
          </a:xfrm>
        </p:spPr>
        <p:txBody>
          <a:bodyPr/>
          <a:lstStyle/>
          <a:p>
            <a:pPr eaLnBrk="1" hangingPunct="1">
              <a:buFont typeface="Arial" panose="020B0604020202020204" pitchFamily="34" charset="0"/>
              <a:buNone/>
            </a:pPr>
            <a:r>
              <a:rPr lang="en-US" altLang="en-US" b="1">
                <a:latin typeface="Arial" panose="020B0604020202020204" pitchFamily="34" charset="0"/>
                <a:cs typeface="Arial" panose="020B0604020202020204" pitchFamily="34" charset="0"/>
              </a:rPr>
              <a:t>Digestive Secretions</a:t>
            </a:r>
          </a:p>
          <a:p>
            <a:pPr eaLnBrk="1" hangingPunct="1"/>
            <a:r>
              <a:rPr lang="en-US" altLang="en-US">
                <a:latin typeface="Arial" panose="020B0604020202020204" pitchFamily="34" charset="0"/>
                <a:cs typeface="Arial" panose="020B0604020202020204" pitchFamily="34" charset="0"/>
              </a:rPr>
              <a:t>Salivary glands</a:t>
            </a:r>
          </a:p>
          <a:p>
            <a:pPr eaLnBrk="1" hangingPunct="1"/>
            <a:r>
              <a:rPr lang="en-US" altLang="en-US">
                <a:latin typeface="Arial" panose="020B0604020202020204" pitchFamily="34" charset="0"/>
                <a:cs typeface="Arial" panose="020B0604020202020204" pitchFamily="34" charset="0"/>
              </a:rPr>
              <a:t>Gall Bladder</a:t>
            </a:r>
          </a:p>
          <a:p>
            <a:pPr eaLnBrk="1" hangingPunct="1"/>
            <a:r>
              <a:rPr lang="en-US" altLang="en-US">
                <a:latin typeface="Arial" panose="020B0604020202020204" pitchFamily="34" charset="0"/>
                <a:cs typeface="Arial" panose="020B0604020202020204" pitchFamily="34" charset="0"/>
              </a:rPr>
              <a:t>Liver</a:t>
            </a:r>
          </a:p>
          <a:p>
            <a:pPr eaLnBrk="1" hangingPunct="1"/>
            <a:r>
              <a:rPr lang="en-US" altLang="en-US">
                <a:latin typeface="Arial" panose="020B0604020202020204" pitchFamily="34" charset="0"/>
                <a:cs typeface="Arial" panose="020B0604020202020204" pitchFamily="34" charset="0"/>
              </a:rPr>
              <a:t>Pancreas</a:t>
            </a:r>
          </a:p>
          <a:p>
            <a:pPr eaLnBrk="1" hangingPunct="1"/>
            <a:endParaRPr lang="en-US" altLang="en-US">
              <a:latin typeface="Arial" panose="020B0604020202020204" pitchFamily="34" charset="0"/>
              <a:cs typeface="Arial" panose="020B0604020202020204" pitchFamily="34" charset="0"/>
            </a:endParaRPr>
          </a:p>
        </p:txBody>
      </p:sp>
      <p:sp>
        <p:nvSpPr>
          <p:cNvPr id="20483" name="Title 1">
            <a:extLst>
              <a:ext uri="{FF2B5EF4-FFF2-40B4-BE49-F238E27FC236}">
                <a16:creationId xmlns:a16="http://schemas.microsoft.com/office/drawing/2014/main" id="{E089C278-61E5-4D0B-957A-AB269313D4F1}"/>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The Digestive System</a:t>
            </a:r>
          </a:p>
        </p:txBody>
      </p:sp>
      <p:pic>
        <p:nvPicPr>
          <p:cNvPr id="20484" name="Picture 5" descr="dreamstime_13063309 [Converted].png">
            <a:extLst>
              <a:ext uri="{FF2B5EF4-FFF2-40B4-BE49-F238E27FC236}">
                <a16:creationId xmlns:a16="http://schemas.microsoft.com/office/drawing/2014/main" id="{9D26B634-B436-4768-8795-713ADC5AAA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4975" y="1479550"/>
            <a:ext cx="1508125"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5554C028-82EF-4BDD-9243-DBE5230ECBF8}"/>
              </a:ext>
            </a:extLst>
          </p:cNvPr>
          <p:cNvSpPr>
            <a:spLocks noGrp="1"/>
          </p:cNvSpPr>
          <p:nvPr>
            <p:ph idx="1"/>
          </p:nvPr>
        </p:nvSpPr>
        <p:spPr>
          <a:xfrm>
            <a:off x="800100" y="1447800"/>
            <a:ext cx="7429500" cy="4133850"/>
          </a:xfrm>
        </p:spPr>
        <p:txBody>
          <a:bodyPr/>
          <a:lstStyle/>
          <a:p>
            <a:pPr eaLnBrk="1" hangingPunct="1">
              <a:lnSpc>
                <a:spcPct val="90000"/>
              </a:lnSpc>
              <a:buFont typeface="Arial" panose="020B0604020202020204" pitchFamily="34" charset="0"/>
              <a:buNone/>
            </a:pPr>
            <a:r>
              <a:rPr lang="en-US" altLang="en-US" sz="2800" b="1" dirty="0">
                <a:latin typeface="Arial" panose="020B0604020202020204" pitchFamily="34" charset="0"/>
                <a:cs typeface="Arial" panose="020B0604020202020204" pitchFamily="34" charset="0"/>
              </a:rPr>
              <a:t>Mechanical breakdown of food</a:t>
            </a:r>
          </a:p>
          <a:p>
            <a:pPr eaLnBrk="1" hangingPunct="1">
              <a:lnSpc>
                <a:spcPct val="90000"/>
              </a:lnSpc>
            </a:pPr>
            <a:r>
              <a:rPr lang="en-US" altLang="en-US" sz="2800" dirty="0">
                <a:latin typeface="Arial" panose="020B0604020202020204" pitchFamily="34" charset="0"/>
                <a:cs typeface="Arial" panose="020B0604020202020204" pitchFamily="34" charset="0"/>
              </a:rPr>
              <a:t>Chewing</a:t>
            </a:r>
          </a:p>
          <a:p>
            <a:pPr eaLnBrk="1" hangingPunct="1">
              <a:lnSpc>
                <a:spcPct val="90000"/>
              </a:lnSpc>
            </a:pPr>
            <a:r>
              <a:rPr lang="en-US" altLang="en-US" sz="2800" dirty="0">
                <a:latin typeface="Arial" panose="020B0604020202020204" pitchFamily="34" charset="0"/>
                <a:cs typeface="Arial" panose="020B0604020202020204" pitchFamily="34" charset="0"/>
              </a:rPr>
              <a:t>Churning</a:t>
            </a:r>
          </a:p>
          <a:p>
            <a:pPr eaLnBrk="1" hangingPunct="1">
              <a:lnSpc>
                <a:spcPct val="90000"/>
              </a:lnSpc>
              <a:buFont typeface="Arial" panose="020B0604020202020204" pitchFamily="34" charset="0"/>
              <a:buNone/>
            </a:pPr>
            <a:r>
              <a:rPr lang="en-US" altLang="en-US" sz="2800" b="1" dirty="0">
                <a:latin typeface="Arial" panose="020B0604020202020204" pitchFamily="34" charset="0"/>
                <a:cs typeface="Arial" panose="020B0604020202020204" pitchFamily="34" charset="0"/>
              </a:rPr>
              <a:t>Physical &amp; chemical breakdown of food</a:t>
            </a:r>
          </a:p>
          <a:p>
            <a:pPr eaLnBrk="1" hangingPunct="1">
              <a:lnSpc>
                <a:spcPct val="90000"/>
              </a:lnSpc>
            </a:pPr>
            <a:r>
              <a:rPr lang="en-US" altLang="en-US" sz="2800" dirty="0">
                <a:latin typeface="Arial" panose="020B0604020202020204" pitchFamily="34" charset="0"/>
                <a:cs typeface="Arial" panose="020B0604020202020204" pitchFamily="34" charset="0"/>
              </a:rPr>
              <a:t>Mouth – salivary juices</a:t>
            </a:r>
          </a:p>
          <a:p>
            <a:pPr eaLnBrk="1" hangingPunct="1">
              <a:lnSpc>
                <a:spcPct val="90000"/>
              </a:lnSpc>
            </a:pPr>
            <a:r>
              <a:rPr lang="en-US" altLang="en-US" sz="2800" dirty="0">
                <a:latin typeface="Arial" panose="020B0604020202020204" pitchFamily="34" charset="0"/>
                <a:cs typeface="Arial" panose="020B0604020202020204" pitchFamily="34" charset="0"/>
              </a:rPr>
              <a:t>Stomach – gastric juices</a:t>
            </a:r>
          </a:p>
          <a:p>
            <a:pPr eaLnBrk="1" hangingPunct="1">
              <a:lnSpc>
                <a:spcPct val="90000"/>
              </a:lnSpc>
            </a:pPr>
            <a:r>
              <a:rPr lang="en-US" altLang="en-US" sz="2800" dirty="0">
                <a:latin typeface="Arial" panose="020B0604020202020204" pitchFamily="34" charset="0"/>
                <a:cs typeface="Arial" panose="020B0604020202020204" pitchFamily="34" charset="0"/>
              </a:rPr>
              <a:t>Intestine – enzymes &amp; bile salts, beneficial microorganisms</a:t>
            </a:r>
          </a:p>
          <a:p>
            <a:pPr eaLnBrk="1" hangingPunct="1">
              <a:lnSpc>
                <a:spcPct val="90000"/>
              </a:lnSpc>
            </a:pPr>
            <a:endParaRPr lang="en-US" altLang="en-US" sz="2800" dirty="0">
              <a:latin typeface="Arial" panose="020B0604020202020204" pitchFamily="34" charset="0"/>
              <a:cs typeface="Arial" panose="020B0604020202020204" pitchFamily="34" charset="0"/>
            </a:endParaRPr>
          </a:p>
        </p:txBody>
      </p:sp>
      <p:sp>
        <p:nvSpPr>
          <p:cNvPr id="22531" name="Title 1">
            <a:extLst>
              <a:ext uri="{FF2B5EF4-FFF2-40B4-BE49-F238E27FC236}">
                <a16:creationId xmlns:a16="http://schemas.microsoft.com/office/drawing/2014/main" id="{5B797065-AED8-4D52-A28E-E676038B662E}"/>
              </a:ext>
            </a:extLst>
          </p:cNvPr>
          <p:cNvSpPr>
            <a:spLocks noGrp="1"/>
          </p:cNvSpPr>
          <p:nvPr>
            <p:ph type="title"/>
          </p:nvPr>
        </p:nvSpPr>
        <p:spPr>
          <a:xfrm>
            <a:off x="457200" y="274638"/>
            <a:ext cx="8229600" cy="949325"/>
          </a:xfrm>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Digestive Process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a:extLst>
              <a:ext uri="{FF2B5EF4-FFF2-40B4-BE49-F238E27FC236}">
                <a16:creationId xmlns:a16="http://schemas.microsoft.com/office/drawing/2014/main" id="{E4EB095D-C90D-4F1D-87E3-956AAF7CE676}"/>
              </a:ext>
            </a:extLst>
          </p:cNvPr>
          <p:cNvSpPr>
            <a:spLocks noGrp="1"/>
          </p:cNvSpPr>
          <p:nvPr>
            <p:ph idx="1"/>
          </p:nvPr>
        </p:nvSpPr>
        <p:spPr>
          <a:xfrm>
            <a:off x="2862263" y="1524000"/>
            <a:ext cx="5983287" cy="4191000"/>
          </a:xfrm>
        </p:spPr>
        <p:txBody>
          <a:bodyPr/>
          <a:lstStyle/>
          <a:p>
            <a:pPr eaLnBrk="1" hangingPunct="1">
              <a:buFont typeface="Arial" panose="020B0604020202020204" pitchFamily="34" charset="0"/>
              <a:buNone/>
            </a:pPr>
            <a:r>
              <a:rPr lang="en-US" altLang="en-US" b="1">
                <a:latin typeface="Arial" panose="020B0604020202020204" pitchFamily="34" charset="0"/>
                <a:cs typeface="Arial" panose="020B0604020202020204" pitchFamily="34" charset="0"/>
              </a:rPr>
              <a:t>Optimal health depends on:</a:t>
            </a:r>
          </a:p>
          <a:p>
            <a:pPr eaLnBrk="1" hangingPunct="1">
              <a:buFont typeface="Arial" panose="020B0604020202020204" pitchFamily="34" charset="0"/>
              <a:buNone/>
            </a:pPr>
            <a:endParaRPr lang="en-US" altLang="en-US" sz="1050" b="1">
              <a:latin typeface="Arial" panose="020B0604020202020204" pitchFamily="34" charset="0"/>
              <a:cs typeface="Arial" panose="020B0604020202020204" pitchFamily="34" charset="0"/>
            </a:endParaRPr>
          </a:p>
          <a:p>
            <a:pPr eaLnBrk="1" hangingPunct="1"/>
            <a:r>
              <a:rPr lang="en-US" altLang="en-US" sz="2800">
                <a:latin typeface="Arial" panose="020B0604020202020204" pitchFamily="34" charset="0"/>
                <a:cs typeface="Arial" panose="020B0604020202020204" pitchFamily="34" charset="0"/>
              </a:rPr>
              <a:t>Good food choices</a:t>
            </a:r>
          </a:p>
          <a:p>
            <a:pPr eaLnBrk="1" hangingPunct="1"/>
            <a:r>
              <a:rPr lang="en-US" altLang="en-US" sz="2800">
                <a:latin typeface="Arial" panose="020B0604020202020204" pitchFamily="34" charset="0"/>
                <a:cs typeface="Arial" panose="020B0604020202020204" pitchFamily="34" charset="0"/>
              </a:rPr>
              <a:t>Proper breakdown of nutrients and absorption</a:t>
            </a:r>
          </a:p>
          <a:p>
            <a:pPr eaLnBrk="1" hangingPunct="1"/>
            <a:r>
              <a:rPr lang="en-US" altLang="en-US" sz="2800">
                <a:latin typeface="Arial" panose="020B0604020202020204" pitchFamily="34" charset="0"/>
                <a:cs typeface="Arial" panose="020B0604020202020204" pitchFamily="34" charset="0"/>
              </a:rPr>
              <a:t>Good balance of healthy gut flora</a:t>
            </a:r>
          </a:p>
          <a:p>
            <a:pPr eaLnBrk="1" hangingPunct="1"/>
            <a:r>
              <a:rPr lang="en-US" altLang="en-US" sz="2800">
                <a:latin typeface="Arial" panose="020B0604020202020204" pitchFamily="34" charset="0"/>
                <a:cs typeface="Arial" panose="020B0604020202020204" pitchFamily="34" charset="0"/>
              </a:rPr>
              <a:t>Healthy elimination</a:t>
            </a:r>
          </a:p>
        </p:txBody>
      </p:sp>
      <p:sp>
        <p:nvSpPr>
          <p:cNvPr id="24579" name="Title 1">
            <a:extLst>
              <a:ext uri="{FF2B5EF4-FFF2-40B4-BE49-F238E27FC236}">
                <a16:creationId xmlns:a16="http://schemas.microsoft.com/office/drawing/2014/main" id="{4B0D3C47-0D51-47B8-B7A3-E2F54E4857F2}"/>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Digestive Health</a:t>
            </a:r>
          </a:p>
        </p:txBody>
      </p:sp>
      <p:pic>
        <p:nvPicPr>
          <p:cNvPr id="10" name="Picture 9" descr="iStock_000014260014Large.jpg">
            <a:extLst>
              <a:ext uri="{FF2B5EF4-FFF2-40B4-BE49-F238E27FC236}">
                <a16:creationId xmlns:a16="http://schemas.microsoft.com/office/drawing/2014/main" id="{DAD7A50C-626D-47E5-8632-BCF7CE75756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3538" y="1524000"/>
            <a:ext cx="2227262" cy="3338513"/>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5">
            <a:extLst>
              <a:ext uri="{FF2B5EF4-FFF2-40B4-BE49-F238E27FC236}">
                <a16:creationId xmlns:a16="http://schemas.microsoft.com/office/drawing/2014/main" id="{45E7DA58-0D9E-4B6B-B17F-CF6C82F4A0AF}"/>
              </a:ext>
            </a:extLst>
          </p:cNvPr>
          <p:cNvSpPr>
            <a:spLocks noGrp="1"/>
          </p:cNvSpPr>
          <p:nvPr>
            <p:ph type="title"/>
          </p:nvPr>
        </p:nvSpPr>
        <p:spPr>
          <a:xfrm>
            <a:off x="0" y="295275"/>
            <a:ext cx="9144000" cy="928688"/>
          </a:xfrm>
        </p:spPr>
        <p:txBody>
          <a:bodyPr/>
          <a:lstStyle/>
          <a:p>
            <a:pPr eaLnBrk="1" hangingPunct="1"/>
            <a:r>
              <a:rPr lang="en-US" altLang="en-US" sz="3400">
                <a:solidFill>
                  <a:srgbClr val="000000"/>
                </a:solidFill>
                <a:latin typeface="Arial" panose="020B0604020202020204" pitchFamily="34" charset="0"/>
                <a:cs typeface="Arial" panose="020B0604020202020204" pitchFamily="34" charset="0"/>
              </a:rPr>
              <a:t>Factors that Impact/Impair Healthy Digestion</a:t>
            </a:r>
          </a:p>
        </p:txBody>
      </p:sp>
      <p:sp>
        <p:nvSpPr>
          <p:cNvPr id="26627" name="Content Placeholder 2">
            <a:extLst>
              <a:ext uri="{FF2B5EF4-FFF2-40B4-BE49-F238E27FC236}">
                <a16:creationId xmlns:a16="http://schemas.microsoft.com/office/drawing/2014/main" id="{2553A0CA-E0DD-4C97-86AB-75082618680A}"/>
              </a:ext>
            </a:extLst>
          </p:cNvPr>
          <p:cNvSpPr>
            <a:spLocks noGrp="1"/>
          </p:cNvSpPr>
          <p:nvPr>
            <p:ph idx="1"/>
          </p:nvPr>
        </p:nvSpPr>
        <p:spPr>
          <a:xfrm>
            <a:off x="979488" y="1524000"/>
            <a:ext cx="7315200" cy="4191000"/>
          </a:xfrm>
        </p:spPr>
        <p:txBody>
          <a:bodyPr/>
          <a:lstStyle/>
          <a:p>
            <a:pPr eaLnBrk="1" hangingPunct="1"/>
            <a:r>
              <a:rPr lang="en-US" altLang="en-US" sz="2800" dirty="0">
                <a:latin typeface="Arial" panose="020B0604020202020204" pitchFamily="34" charset="0"/>
                <a:cs typeface="Arial" panose="020B0604020202020204" pitchFamily="34" charset="0"/>
              </a:rPr>
              <a:t>Poor eating habits</a:t>
            </a:r>
          </a:p>
          <a:p>
            <a:pPr eaLnBrk="1" hangingPunct="1"/>
            <a:r>
              <a:rPr lang="en-US" altLang="en-US" sz="2800" dirty="0">
                <a:latin typeface="Arial" panose="020B0604020202020204" pitchFamily="34" charset="0"/>
                <a:cs typeface="Arial" panose="020B0604020202020204" pitchFamily="34" charset="0"/>
              </a:rPr>
              <a:t>Aging</a:t>
            </a:r>
          </a:p>
          <a:p>
            <a:pPr eaLnBrk="1" hangingPunct="1"/>
            <a:r>
              <a:rPr lang="en-US" altLang="en-US" sz="2800" dirty="0">
                <a:latin typeface="Arial" panose="020B0604020202020204" pitchFamily="34" charset="0"/>
                <a:cs typeface="Arial" panose="020B0604020202020204" pitchFamily="34" charset="0"/>
              </a:rPr>
              <a:t>Stress</a:t>
            </a:r>
          </a:p>
          <a:p>
            <a:pPr eaLnBrk="1" hangingPunct="1"/>
            <a:r>
              <a:rPr lang="en-US" altLang="en-US" sz="2800" dirty="0">
                <a:latin typeface="Arial" panose="020B0604020202020204" pitchFamily="34" charset="0"/>
                <a:cs typeface="Arial" panose="020B0604020202020204" pitchFamily="34" charset="0"/>
              </a:rPr>
              <a:t>Excess alcohol consumption, smoking</a:t>
            </a:r>
          </a:p>
          <a:p>
            <a:pPr eaLnBrk="1" hangingPunct="1"/>
            <a:r>
              <a:rPr lang="en-US" altLang="en-US" sz="2800" dirty="0">
                <a:latin typeface="Arial" panose="020B0604020202020204" pitchFamily="34" charset="0"/>
                <a:cs typeface="Arial" panose="020B0604020202020204" pitchFamily="34" charset="0"/>
              </a:rPr>
              <a:t>Illness/disease</a:t>
            </a:r>
          </a:p>
          <a:p>
            <a:pPr eaLnBrk="1" hangingPunct="1"/>
            <a:r>
              <a:rPr lang="en-US" altLang="en-US" sz="2800" dirty="0">
                <a:latin typeface="Arial" panose="020B0604020202020204" pitchFamily="34" charset="0"/>
                <a:cs typeface="Arial" panose="020B0604020202020204" pitchFamily="34" charset="0"/>
              </a:rPr>
              <a:t>Use of certain drugs such as antibiotics</a:t>
            </a:r>
          </a:p>
          <a:p>
            <a:pPr eaLnBrk="1" hangingPunct="1"/>
            <a:r>
              <a:rPr lang="en-US" altLang="en-US" sz="2800" dirty="0">
                <a:latin typeface="Arial" panose="020B0604020202020204" pitchFamily="34" charset="0"/>
                <a:cs typeface="Arial" panose="020B0604020202020204" pitchFamily="34" charset="0"/>
              </a:rPr>
              <a:t>Genetics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7E1C730F-D0E1-4F36-8266-88AA52119E0F}"/>
              </a:ext>
            </a:extLst>
          </p:cNvPr>
          <p:cNvSpPr>
            <a:spLocks noGrp="1"/>
          </p:cNvSpPr>
          <p:nvPr>
            <p:ph type="title"/>
          </p:nvPr>
        </p:nvSpPr>
        <p:spPr>
          <a:xfrm>
            <a:off x="0" y="431800"/>
            <a:ext cx="9144000" cy="792163"/>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Common Problems with Digestion</a:t>
            </a:r>
          </a:p>
        </p:txBody>
      </p:sp>
      <p:sp>
        <p:nvSpPr>
          <p:cNvPr id="28675" name="Content Placeholder 2">
            <a:extLst>
              <a:ext uri="{FF2B5EF4-FFF2-40B4-BE49-F238E27FC236}">
                <a16:creationId xmlns:a16="http://schemas.microsoft.com/office/drawing/2014/main" id="{153CF538-DFC3-46CC-B8E1-B539E66FE28F}"/>
              </a:ext>
            </a:extLst>
          </p:cNvPr>
          <p:cNvSpPr>
            <a:spLocks noGrp="1"/>
          </p:cNvSpPr>
          <p:nvPr>
            <p:ph idx="1"/>
          </p:nvPr>
        </p:nvSpPr>
        <p:spPr>
          <a:xfrm>
            <a:off x="800100" y="1828800"/>
            <a:ext cx="3581400" cy="4133850"/>
          </a:xfrm>
        </p:spPr>
        <p:txBody>
          <a:bodyPr/>
          <a:lstStyle/>
          <a:p>
            <a:pPr eaLnBrk="1" hangingPunct="1"/>
            <a:r>
              <a:rPr lang="en-US" altLang="en-US" sz="2800" dirty="0">
                <a:latin typeface="Arial" panose="020B0604020202020204" pitchFamily="34" charset="0"/>
                <a:cs typeface="Arial" panose="020B0604020202020204" pitchFamily="34" charset="0"/>
              </a:rPr>
              <a:t>Heartburn</a:t>
            </a:r>
          </a:p>
          <a:p>
            <a:pPr eaLnBrk="1" hangingPunct="1"/>
            <a:r>
              <a:rPr lang="en-US" altLang="en-US" sz="2800" dirty="0">
                <a:latin typeface="Arial" panose="020B0604020202020204" pitchFamily="34" charset="0"/>
                <a:cs typeface="Arial" panose="020B0604020202020204" pitchFamily="34" charset="0"/>
              </a:rPr>
              <a:t>Flatulence</a:t>
            </a:r>
          </a:p>
          <a:p>
            <a:pPr eaLnBrk="1" hangingPunct="1"/>
            <a:r>
              <a:rPr lang="en-US" altLang="en-US" sz="2800" dirty="0">
                <a:latin typeface="Arial" panose="020B0604020202020204" pitchFamily="34" charset="0"/>
                <a:cs typeface="Arial" panose="020B0604020202020204" pitchFamily="34" charset="0"/>
              </a:rPr>
              <a:t>Bloating</a:t>
            </a:r>
          </a:p>
          <a:p>
            <a:pPr eaLnBrk="1" hangingPunct="1"/>
            <a:r>
              <a:rPr lang="en-US" altLang="en-US" sz="2800" dirty="0">
                <a:latin typeface="Arial" panose="020B0604020202020204" pitchFamily="34" charset="0"/>
                <a:cs typeface="Arial" panose="020B0604020202020204" pitchFamily="34" charset="0"/>
              </a:rPr>
              <a:t>Diarrhea</a:t>
            </a:r>
          </a:p>
          <a:p>
            <a:pPr eaLnBrk="1" hangingPunct="1"/>
            <a:r>
              <a:rPr lang="en-US" altLang="en-US" sz="2800" dirty="0">
                <a:latin typeface="Arial" panose="020B0604020202020204" pitchFamily="34" charset="0"/>
                <a:cs typeface="Arial" panose="020B0604020202020204" pitchFamily="34" charset="0"/>
              </a:rPr>
              <a:t>Constipation</a:t>
            </a:r>
          </a:p>
          <a:p>
            <a:pPr eaLnBrk="1" hangingPunct="1"/>
            <a:r>
              <a:rPr lang="en-US" altLang="en-US" sz="2800" dirty="0">
                <a:latin typeface="Arial" panose="020B0604020202020204" pitchFamily="34" charset="0"/>
                <a:cs typeface="Arial" panose="020B0604020202020204" pitchFamily="34" charset="0"/>
              </a:rPr>
              <a:t>Upset stomach</a:t>
            </a:r>
          </a:p>
        </p:txBody>
      </p:sp>
      <p:pic>
        <p:nvPicPr>
          <p:cNvPr id="28676" name="Picture 8" descr="iStock_000024732945Medium.jpg">
            <a:extLst>
              <a:ext uri="{FF2B5EF4-FFF2-40B4-BE49-F238E27FC236}">
                <a16:creationId xmlns:a16="http://schemas.microsoft.com/office/drawing/2014/main" id="{9D9516F1-24F3-4B0B-9D09-75C682852C6D}"/>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757988" y="2547938"/>
            <a:ext cx="2284412" cy="3414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9" descr="iStock_000020029473Medium.jpg">
            <a:extLst>
              <a:ext uri="{FF2B5EF4-FFF2-40B4-BE49-F238E27FC236}">
                <a16:creationId xmlns:a16="http://schemas.microsoft.com/office/drawing/2014/main" id="{2B361D63-7003-4E4C-BE61-A192EABDA469}"/>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81500" y="2085975"/>
            <a:ext cx="2743200" cy="182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iStock_000000332139Small.tif">
            <a:extLst>
              <a:ext uri="{FF2B5EF4-FFF2-40B4-BE49-F238E27FC236}">
                <a16:creationId xmlns:a16="http://schemas.microsoft.com/office/drawing/2014/main" id="{576D2391-46C4-4ACD-8193-A353313E30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4519613"/>
            <a:ext cx="2043112" cy="1533525"/>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1">
            <a:extLst>
              <a:ext uri="{FF2B5EF4-FFF2-40B4-BE49-F238E27FC236}">
                <a16:creationId xmlns:a16="http://schemas.microsoft.com/office/drawing/2014/main" id="{D363E280-FE50-4718-91E5-BC609A029293}"/>
              </a:ext>
            </a:extLst>
          </p:cNvPr>
          <p:cNvSpPr>
            <a:spLocks noGrp="1"/>
          </p:cNvSpPr>
          <p:nvPr>
            <p:ph type="title"/>
          </p:nvPr>
        </p:nvSpPr>
        <p:spPr>
          <a:xfrm>
            <a:off x="0" y="274638"/>
            <a:ext cx="9144000" cy="949325"/>
          </a:xfrm>
        </p:spPr>
        <p:txBody>
          <a:bodyPr/>
          <a:lstStyle/>
          <a:p>
            <a:pPr eaLnBrk="1" hangingPunct="1"/>
            <a:r>
              <a:rPr lang="en-US" altLang="en-US" sz="3600">
                <a:solidFill>
                  <a:srgbClr val="000000"/>
                </a:solidFill>
                <a:latin typeface="Arial" panose="020B0604020202020204" pitchFamily="34" charset="0"/>
                <a:cs typeface="Arial" panose="020B0604020202020204" pitchFamily="34" charset="0"/>
              </a:rPr>
              <a:t>Common Reasons for Digestive Problems</a:t>
            </a:r>
          </a:p>
        </p:txBody>
      </p:sp>
      <p:sp>
        <p:nvSpPr>
          <p:cNvPr id="30724" name="Content Placeholder 2">
            <a:extLst>
              <a:ext uri="{FF2B5EF4-FFF2-40B4-BE49-F238E27FC236}">
                <a16:creationId xmlns:a16="http://schemas.microsoft.com/office/drawing/2014/main" id="{941CA57F-CB2E-41C7-9F40-F07AB4E1291D}"/>
              </a:ext>
            </a:extLst>
          </p:cNvPr>
          <p:cNvSpPr>
            <a:spLocks noGrp="1"/>
          </p:cNvSpPr>
          <p:nvPr>
            <p:ph idx="1"/>
          </p:nvPr>
        </p:nvSpPr>
        <p:spPr>
          <a:xfrm>
            <a:off x="800100" y="1600200"/>
            <a:ext cx="5372100" cy="4133850"/>
          </a:xfrm>
        </p:spPr>
        <p:txBody>
          <a:bodyPr/>
          <a:lstStyle/>
          <a:p>
            <a:pPr eaLnBrk="1" hangingPunct="1"/>
            <a:r>
              <a:rPr lang="en-US" altLang="en-US" sz="2800" dirty="0">
                <a:latin typeface="Arial" panose="020B0604020202020204" pitchFamily="34" charset="0"/>
                <a:cs typeface="Arial" panose="020B0604020202020204" pitchFamily="34" charset="0"/>
              </a:rPr>
              <a:t>Too little HCL</a:t>
            </a:r>
          </a:p>
          <a:p>
            <a:pPr eaLnBrk="1" hangingPunct="1"/>
            <a:r>
              <a:rPr lang="en-US" altLang="en-US" sz="2800" dirty="0">
                <a:latin typeface="Arial" panose="020B0604020202020204" pitchFamily="34" charset="0"/>
                <a:cs typeface="Arial" panose="020B0604020202020204" pitchFamily="34" charset="0"/>
              </a:rPr>
              <a:t>Overburdened enzyme supplies</a:t>
            </a:r>
          </a:p>
          <a:p>
            <a:pPr eaLnBrk="1" hangingPunct="1"/>
            <a:r>
              <a:rPr lang="en-US" altLang="en-US" sz="2800" dirty="0">
                <a:latin typeface="Arial" panose="020B0604020202020204" pitchFamily="34" charset="0"/>
                <a:cs typeface="Arial" panose="020B0604020202020204" pitchFamily="34" charset="0"/>
              </a:rPr>
              <a:t>Too little lactase</a:t>
            </a:r>
          </a:p>
          <a:p>
            <a:pPr eaLnBrk="1" hangingPunct="1"/>
            <a:r>
              <a:rPr lang="en-US" altLang="en-US" sz="2800" dirty="0">
                <a:latin typeface="Arial" panose="020B0604020202020204" pitchFamily="34" charset="0"/>
                <a:cs typeface="Arial" panose="020B0604020202020204" pitchFamily="34" charset="0"/>
              </a:rPr>
              <a:t>Unbalanced intestinal flora</a:t>
            </a:r>
          </a:p>
          <a:p>
            <a:pPr eaLnBrk="1" hangingPunct="1"/>
            <a:r>
              <a:rPr lang="en-US" altLang="en-US" sz="2800" dirty="0">
                <a:latin typeface="Arial" panose="020B0604020202020204" pitchFamily="34" charset="0"/>
                <a:cs typeface="Arial" panose="020B0604020202020204" pitchFamily="34" charset="0"/>
              </a:rPr>
              <a:t>Not enough fiber</a:t>
            </a:r>
          </a:p>
          <a:p>
            <a:pPr eaLnBrk="1" hangingPunct="1"/>
            <a:r>
              <a:rPr lang="en-US" altLang="en-US" sz="2800" dirty="0">
                <a:latin typeface="Arial" panose="020B0604020202020204" pitchFamily="34" charset="0"/>
                <a:cs typeface="Arial" panose="020B0604020202020204" pitchFamily="34" charset="0"/>
              </a:rPr>
              <a:t>Stress induced imbalance</a:t>
            </a:r>
          </a:p>
        </p:txBody>
      </p:sp>
      <p:pic>
        <p:nvPicPr>
          <p:cNvPr id="30725" name="Picture 3" descr="\\32.76.27.4\liemh\Images\milk.jpg">
            <a:extLst>
              <a:ext uri="{FF2B5EF4-FFF2-40B4-BE49-F238E27FC236}">
                <a16:creationId xmlns:a16="http://schemas.microsoft.com/office/drawing/2014/main" id="{063E417E-4AEB-4016-9F3E-B017292F1E5D}"/>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80150" y="1955800"/>
            <a:ext cx="243205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5CE9B38A-1824-4AD6-8A05-0C594DD355E9}"/>
              </a:ext>
            </a:extLst>
          </p:cNvPr>
          <p:cNvSpPr>
            <a:spLocks noGrp="1"/>
          </p:cNvSpPr>
          <p:nvPr>
            <p:ph idx="1"/>
          </p:nvPr>
        </p:nvSpPr>
        <p:spPr>
          <a:xfrm>
            <a:off x="800100" y="1524000"/>
            <a:ext cx="7353300" cy="4133850"/>
          </a:xfrm>
        </p:spPr>
        <p:txBody>
          <a:bodyPr/>
          <a:lstStyle/>
          <a:p>
            <a:pPr marL="12700" indent="-12700" eaLnBrk="1" hangingPunct="1">
              <a:buFont typeface="Arial" panose="020B0604020202020204" pitchFamily="34" charset="0"/>
              <a:buNone/>
            </a:pPr>
            <a:r>
              <a:rPr lang="en-US" altLang="en-US" sz="2800" b="1" dirty="0">
                <a:latin typeface="Arial" panose="020B0604020202020204" pitchFamily="34" charset="0"/>
                <a:cs typeface="Arial" panose="020B0604020202020204" pitchFamily="34" charset="0"/>
              </a:rPr>
              <a:t>Common approaches address symptoms only, often making the underlying problem worse</a:t>
            </a:r>
          </a:p>
          <a:p>
            <a:pPr eaLnBrk="1" hangingPunct="1"/>
            <a:r>
              <a:rPr lang="en-US" altLang="en-US" sz="2800" dirty="0">
                <a:latin typeface="Arial" panose="020B0604020202020204" pitchFamily="34" charset="0"/>
                <a:cs typeface="Arial" panose="020B0604020202020204" pitchFamily="34" charset="0"/>
              </a:rPr>
              <a:t>Antacids</a:t>
            </a:r>
          </a:p>
          <a:p>
            <a:pPr eaLnBrk="1" hangingPunct="1"/>
            <a:r>
              <a:rPr lang="en-US" altLang="en-US" sz="2800" dirty="0">
                <a:latin typeface="Arial" panose="020B0604020202020204" pitchFamily="34" charset="0"/>
                <a:cs typeface="Arial" panose="020B0604020202020204" pitchFamily="34" charset="0"/>
              </a:rPr>
              <a:t>Acid blockers</a:t>
            </a:r>
          </a:p>
          <a:p>
            <a:pPr eaLnBrk="1" hangingPunct="1"/>
            <a:r>
              <a:rPr lang="en-US" altLang="en-US" sz="2800" dirty="0">
                <a:latin typeface="Arial" panose="020B0604020202020204" pitchFamily="34" charset="0"/>
                <a:cs typeface="Arial" panose="020B0604020202020204" pitchFamily="34" charset="0"/>
              </a:rPr>
              <a:t>Laxatives</a:t>
            </a:r>
          </a:p>
        </p:txBody>
      </p:sp>
      <p:sp>
        <p:nvSpPr>
          <p:cNvPr id="32771" name="Title 1">
            <a:extLst>
              <a:ext uri="{FF2B5EF4-FFF2-40B4-BE49-F238E27FC236}">
                <a16:creationId xmlns:a16="http://schemas.microsoft.com/office/drawing/2014/main" id="{215ABDD6-AB74-4D28-BFD9-6669A5EE1308}"/>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Digestive Issues</a:t>
            </a:r>
          </a:p>
        </p:txBody>
      </p:sp>
      <p:pic>
        <p:nvPicPr>
          <p:cNvPr id="32772" name="Picture 8" descr="iStock_000018013604Medium.jpg">
            <a:extLst>
              <a:ext uri="{FF2B5EF4-FFF2-40B4-BE49-F238E27FC236}">
                <a16:creationId xmlns:a16="http://schemas.microsoft.com/office/drawing/2014/main" id="{64E530BE-A2FC-40F9-9007-B0AA44C7C0DE}"/>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71975" y="3225800"/>
            <a:ext cx="3867150"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7">
            <a:extLst>
              <a:ext uri="{FF2B5EF4-FFF2-40B4-BE49-F238E27FC236}">
                <a16:creationId xmlns:a16="http://schemas.microsoft.com/office/drawing/2014/main" id="{0F6E83F7-B735-4997-ADC2-2585EDA18E83}"/>
              </a:ext>
            </a:extLst>
          </p:cNvPr>
          <p:cNvPicPr>
            <a:picLocks noChangeAspect="1" noChangeArrowheads="1"/>
          </p:cNvPicPr>
          <p:nvPr>
            <p:custDataLst>
              <p:tags r:id="rId1"/>
            </p:custDataLst>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9798" t="31207" r="50259" b="20764"/>
          <a:stretch>
            <a:fillRect/>
          </a:stretch>
        </p:blipFill>
        <p:spPr bwMode="auto">
          <a:xfrm>
            <a:off x="4457700" y="2770188"/>
            <a:ext cx="418306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Content Placeholder 2">
            <a:extLst>
              <a:ext uri="{FF2B5EF4-FFF2-40B4-BE49-F238E27FC236}">
                <a16:creationId xmlns:a16="http://schemas.microsoft.com/office/drawing/2014/main" id="{8DEAC104-9A66-47D9-96BB-D3CDC1427A18}"/>
              </a:ext>
            </a:extLst>
          </p:cNvPr>
          <p:cNvSpPr>
            <a:spLocks noGrp="1"/>
          </p:cNvSpPr>
          <p:nvPr>
            <p:ph idx="1"/>
          </p:nvPr>
        </p:nvSpPr>
        <p:spPr>
          <a:xfrm>
            <a:off x="1066800" y="1371600"/>
            <a:ext cx="4267200" cy="5241925"/>
          </a:xfrm>
        </p:spPr>
        <p:txBody>
          <a:bodyPr/>
          <a:lstStyle/>
          <a:p>
            <a:pPr eaLnBrk="1" hangingPunct="1">
              <a:buFont typeface="Arial" panose="020B0604020202020204" pitchFamily="34" charset="0"/>
              <a:buNone/>
            </a:pPr>
            <a:r>
              <a:rPr lang="en-US" altLang="en-US" sz="2800" b="1" dirty="0">
                <a:solidFill>
                  <a:srgbClr val="18511A"/>
                </a:solidFill>
                <a:latin typeface="Arial" panose="020B0604020202020204" pitchFamily="34" charset="0"/>
                <a:cs typeface="Arial" panose="020B0604020202020204" pitchFamily="34" charset="0"/>
              </a:rPr>
              <a:t>Well balanced diet</a:t>
            </a:r>
          </a:p>
          <a:p>
            <a:pPr eaLnBrk="1" hangingPunct="1"/>
            <a:r>
              <a:rPr lang="en-US" altLang="en-US" sz="2800" b="1" dirty="0">
                <a:latin typeface="Arial" panose="020B0604020202020204" pitchFamily="34" charset="0"/>
                <a:cs typeface="Arial" panose="020B0604020202020204" pitchFamily="34" charset="0"/>
              </a:rPr>
              <a:t>High in:</a:t>
            </a:r>
          </a:p>
          <a:p>
            <a:pPr lvl="1" eaLnBrk="1" hangingPunct="1"/>
            <a:r>
              <a:rPr lang="en-US" altLang="en-US" sz="2000" dirty="0">
                <a:latin typeface="Arial" panose="020B0604020202020204" pitchFamily="34" charset="0"/>
                <a:cs typeface="Arial" panose="020B0604020202020204" pitchFamily="34" charset="0"/>
              </a:rPr>
              <a:t>Fresh fruits &amp; vegetables</a:t>
            </a:r>
          </a:p>
          <a:p>
            <a:pPr lvl="1" eaLnBrk="1" hangingPunct="1"/>
            <a:r>
              <a:rPr lang="en-US" altLang="en-US" sz="2000" dirty="0">
                <a:latin typeface="Arial" panose="020B0604020202020204" pitchFamily="34" charset="0"/>
                <a:cs typeface="Arial" panose="020B0604020202020204" pitchFamily="34" charset="0"/>
              </a:rPr>
              <a:t>Legumes</a:t>
            </a:r>
          </a:p>
          <a:p>
            <a:pPr lvl="1" eaLnBrk="1" hangingPunct="1"/>
            <a:r>
              <a:rPr lang="en-US" altLang="en-US" sz="2000" dirty="0">
                <a:latin typeface="Arial" panose="020B0604020202020204" pitchFamily="34" charset="0"/>
                <a:cs typeface="Arial" panose="020B0604020202020204" pitchFamily="34" charset="0"/>
              </a:rPr>
              <a:t>Whole grains</a:t>
            </a:r>
          </a:p>
          <a:p>
            <a:pPr eaLnBrk="1" hangingPunct="1"/>
            <a:r>
              <a:rPr lang="en-US" altLang="en-US" sz="2800" b="1" dirty="0">
                <a:latin typeface="Arial" panose="020B0604020202020204" pitchFamily="34" charset="0"/>
                <a:cs typeface="Arial" panose="020B0604020202020204" pitchFamily="34" charset="0"/>
              </a:rPr>
              <a:t>Low in:</a:t>
            </a:r>
          </a:p>
          <a:p>
            <a:pPr lvl="1" eaLnBrk="1" hangingPunct="1"/>
            <a:r>
              <a:rPr lang="en-US" altLang="en-US" sz="2000" dirty="0">
                <a:latin typeface="Arial" panose="020B0604020202020204" pitchFamily="34" charset="0"/>
                <a:cs typeface="Arial" panose="020B0604020202020204" pitchFamily="34" charset="0"/>
              </a:rPr>
              <a:t>High fat foods</a:t>
            </a:r>
          </a:p>
          <a:p>
            <a:pPr lvl="1" eaLnBrk="1" hangingPunct="1"/>
            <a:r>
              <a:rPr lang="en-US" altLang="en-US" sz="2000" dirty="0">
                <a:latin typeface="Arial" panose="020B0604020202020204" pitchFamily="34" charset="0"/>
                <a:cs typeface="Arial" panose="020B0604020202020204" pitchFamily="34" charset="0"/>
              </a:rPr>
              <a:t>Preserved, cured &amp; salted foods</a:t>
            </a:r>
          </a:p>
          <a:p>
            <a:pPr lvl="1" eaLnBrk="1" hangingPunct="1"/>
            <a:r>
              <a:rPr lang="en-US" altLang="en-US" sz="2000" dirty="0">
                <a:latin typeface="Arial" panose="020B0604020202020204" pitchFamily="34" charset="0"/>
                <a:cs typeface="Arial" panose="020B0604020202020204" pitchFamily="34" charset="0"/>
              </a:rPr>
              <a:t>Red meat</a:t>
            </a:r>
          </a:p>
          <a:p>
            <a:pPr lvl="1" eaLnBrk="1" hangingPunct="1"/>
            <a:r>
              <a:rPr lang="en-US" altLang="en-US" sz="2000" dirty="0">
                <a:latin typeface="Arial" panose="020B0604020202020204" pitchFamily="34" charset="0"/>
                <a:cs typeface="Arial" panose="020B0604020202020204" pitchFamily="34" charset="0"/>
              </a:rPr>
              <a:t>Problem foods </a:t>
            </a:r>
          </a:p>
        </p:txBody>
      </p:sp>
      <p:graphicFrame>
        <p:nvGraphicFramePr>
          <p:cNvPr id="8" name="Diagram 7">
            <a:extLst>
              <a:ext uri="{FF2B5EF4-FFF2-40B4-BE49-F238E27FC236}">
                <a16:creationId xmlns:a16="http://schemas.microsoft.com/office/drawing/2014/main" id="{58E0C735-A28D-47ED-85B4-5A4490A2C6A0}"/>
              </a:ext>
            </a:extLst>
          </p:cNvPr>
          <p:cNvGraphicFramePr/>
          <p:nvPr>
            <p:extLst>
              <p:ext uri="{D42A27DB-BD31-4B8C-83A1-F6EECF244321}">
                <p14:modId xmlns:p14="http://schemas.microsoft.com/office/powerpoint/2010/main" val="3359351181"/>
              </p:ext>
            </p:extLst>
          </p:nvPr>
        </p:nvGraphicFramePr>
        <p:xfrm>
          <a:off x="6096000" y="1371600"/>
          <a:ext cx="2870199" cy="1676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4821" name="Title 5">
            <a:extLst>
              <a:ext uri="{FF2B5EF4-FFF2-40B4-BE49-F238E27FC236}">
                <a16:creationId xmlns:a16="http://schemas.microsoft.com/office/drawing/2014/main" id="{14EF38F5-7472-48AB-869A-6CE3BF7A4851}"/>
              </a:ext>
            </a:extLst>
          </p:cNvPr>
          <p:cNvSpPr>
            <a:spLocks noGrp="1"/>
          </p:cNvSpPr>
          <p:nvPr>
            <p:ph type="title"/>
          </p:nvPr>
        </p:nvSpPr>
        <p:spPr>
          <a:xfrm>
            <a:off x="0" y="122238"/>
            <a:ext cx="9144000" cy="11017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Approaches to Healthy Digestion</a:t>
            </a:r>
            <a:endParaRPr lang="en-US" altLang="en-US" sz="2800">
              <a:solidFill>
                <a:srgbClr val="00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8"/>
                                        </p:tgtEl>
                                        <p:attrNameLst>
                                          <p:attrName>style.visibility</p:attrName>
                                        </p:attrNameLst>
                                      </p:cBhvr>
                                      <p:to>
                                        <p:strVal val="visible"/>
                                      </p:to>
                                    </p:set>
                                  </p:childTnLst>
                                </p:cTn>
                              </p:par>
                            </p:childTnLst>
                          </p:cTn>
                        </p:par>
                        <p:par>
                          <p:cTn id="7" fill="hold" nodeType="afterGroup">
                            <p:stCondLst>
                              <p:cond delay="1000"/>
                            </p:stCondLst>
                            <p:childTnLst>
                              <p:par>
                                <p:cTn id="8" presetID="42"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anim calcmode="lin" valueType="num">
                                      <p:cBhvr>
                                        <p:cTn id="11" dur="1000" fill="hold"/>
                                        <p:tgtEl>
                                          <p:spTgt spid="11"/>
                                        </p:tgtEl>
                                        <p:attrNameLst>
                                          <p:attrName>ppt_x</p:attrName>
                                        </p:attrNameLst>
                                      </p:cBhvr>
                                      <p:tavLst>
                                        <p:tav tm="0">
                                          <p:val>
                                            <p:strVal val="#ppt_x"/>
                                          </p:val>
                                        </p:tav>
                                        <p:tav tm="100000">
                                          <p:val>
                                            <p:strVal val="#ppt_x"/>
                                          </p:val>
                                        </p:tav>
                                      </p:tavLst>
                                    </p:anim>
                                    <p:anim calcmode="lin" valueType="num">
                                      <p:cBhvr>
                                        <p:cTn id="1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CAECE930-76E0-445B-B913-C2002B3B5C4E}"/>
              </a:ext>
            </a:extLst>
          </p:cNvPr>
          <p:cNvSpPr>
            <a:spLocks noGrp="1"/>
          </p:cNvSpPr>
          <p:nvPr>
            <p:ph idx="1"/>
          </p:nvPr>
        </p:nvSpPr>
        <p:spPr>
          <a:xfrm>
            <a:off x="866775" y="1371600"/>
            <a:ext cx="4422775" cy="4191000"/>
          </a:xfrm>
        </p:spPr>
        <p:txBody>
          <a:bodyPr/>
          <a:lstStyle/>
          <a:p>
            <a:pPr marL="12700" indent="-12700" eaLnBrk="1" hangingPunct="1">
              <a:buFont typeface="Arial" panose="020B0604020202020204" pitchFamily="34" charset="0"/>
              <a:buNone/>
            </a:pPr>
            <a:r>
              <a:rPr lang="en-US" altLang="en-US" sz="2800" b="1" dirty="0">
                <a:latin typeface="Arial" panose="020B0604020202020204" pitchFamily="34" charset="0"/>
                <a:cs typeface="Arial" panose="020B0604020202020204" pitchFamily="34" charset="0"/>
              </a:rPr>
              <a:t>Promoting healthy digestive process</a:t>
            </a:r>
          </a:p>
          <a:p>
            <a:pPr eaLnBrk="1" hangingPunct="1"/>
            <a:r>
              <a:rPr lang="en-US" altLang="en-US" sz="2800" dirty="0">
                <a:latin typeface="Arial" panose="020B0604020202020204" pitchFamily="34" charset="0"/>
                <a:cs typeface="Arial" panose="020B0604020202020204" pitchFamily="34" charset="0"/>
              </a:rPr>
              <a:t>Stomach</a:t>
            </a:r>
          </a:p>
          <a:p>
            <a:pPr eaLnBrk="1" hangingPunct="1"/>
            <a:r>
              <a:rPr lang="en-US" altLang="en-US" sz="2800" dirty="0">
                <a:latin typeface="Arial" panose="020B0604020202020204" pitchFamily="34" charset="0"/>
                <a:cs typeface="Arial" panose="020B0604020202020204" pitchFamily="34" charset="0"/>
              </a:rPr>
              <a:t>Intestine</a:t>
            </a:r>
          </a:p>
          <a:p>
            <a:pPr eaLnBrk="1" hangingPunct="1"/>
            <a:r>
              <a:rPr lang="en-US" altLang="en-US" sz="2800" dirty="0">
                <a:latin typeface="Arial" panose="020B0604020202020204" pitchFamily="34" charset="0"/>
                <a:cs typeface="Arial" panose="020B0604020202020204" pitchFamily="34" charset="0"/>
              </a:rPr>
              <a:t>Colon</a:t>
            </a:r>
          </a:p>
        </p:txBody>
      </p:sp>
      <p:sp>
        <p:nvSpPr>
          <p:cNvPr id="36867" name="Title 5">
            <a:extLst>
              <a:ext uri="{FF2B5EF4-FFF2-40B4-BE49-F238E27FC236}">
                <a16:creationId xmlns:a16="http://schemas.microsoft.com/office/drawing/2014/main" id="{B5FDA61A-7F61-4041-9939-583E70D2D2B3}"/>
              </a:ext>
            </a:extLst>
          </p:cNvPr>
          <p:cNvSpPr>
            <a:spLocks noGrp="1"/>
          </p:cNvSpPr>
          <p:nvPr>
            <p:ph type="title"/>
          </p:nvPr>
        </p:nvSpPr>
        <p:spPr>
          <a:xfrm>
            <a:off x="0" y="122238"/>
            <a:ext cx="9144000" cy="11017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Approaches to Healthy Digestion</a:t>
            </a:r>
            <a:endParaRPr lang="en-US" altLang="en-US" sz="2800">
              <a:solidFill>
                <a:srgbClr val="000000"/>
              </a:solidFill>
              <a:latin typeface="Arial" panose="020B0604020202020204" pitchFamily="34" charset="0"/>
              <a:cs typeface="Arial" panose="020B0604020202020204" pitchFamily="34" charset="0"/>
            </a:endParaRPr>
          </a:p>
        </p:txBody>
      </p:sp>
      <p:pic>
        <p:nvPicPr>
          <p:cNvPr id="36868" name="Picture 9" descr="dreamstime_13063309 [Converted].png">
            <a:extLst>
              <a:ext uri="{FF2B5EF4-FFF2-40B4-BE49-F238E27FC236}">
                <a16:creationId xmlns:a16="http://schemas.microsoft.com/office/drawing/2014/main" id="{7EDF936C-0EFD-423C-B9D9-BF9BE37FE81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4975" y="1479550"/>
            <a:ext cx="1508125"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family drinking milk.jpg">
            <a:extLst>
              <a:ext uri="{FF2B5EF4-FFF2-40B4-BE49-F238E27FC236}">
                <a16:creationId xmlns:a16="http://schemas.microsoft.com/office/drawing/2014/main" id="{305388A1-0583-41A3-8FF8-58CBC00B1C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18350" y="1641475"/>
            <a:ext cx="1878013" cy="1408113"/>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5" name="Content Placeholder 2">
            <a:extLst>
              <a:ext uri="{FF2B5EF4-FFF2-40B4-BE49-F238E27FC236}">
                <a16:creationId xmlns:a16="http://schemas.microsoft.com/office/drawing/2014/main" id="{B92EC835-EC16-4C66-BA5A-A03E9E2D532A}"/>
              </a:ext>
            </a:extLst>
          </p:cNvPr>
          <p:cNvSpPr>
            <a:spLocks noGrp="1"/>
          </p:cNvSpPr>
          <p:nvPr>
            <p:ph idx="1"/>
          </p:nvPr>
        </p:nvSpPr>
        <p:spPr>
          <a:xfrm>
            <a:off x="381000" y="2951163"/>
            <a:ext cx="6172200" cy="3443287"/>
          </a:xfrm>
        </p:spPr>
        <p:txBody>
          <a:bodyPr/>
          <a:lstStyle/>
          <a:p>
            <a:pPr marL="12700" indent="-12700" eaLnBrk="1" hangingPunct="1">
              <a:lnSpc>
                <a:spcPct val="90000"/>
              </a:lnSpc>
              <a:buFont typeface="Arial" panose="020B0604020202020204" pitchFamily="34" charset="0"/>
              <a:buNone/>
            </a:pPr>
            <a:r>
              <a:rPr lang="en-US" altLang="en-US" sz="2400" b="1" dirty="0">
                <a:latin typeface="Arial" panose="020B0604020202020204" pitchFamily="34" charset="0"/>
                <a:cs typeface="Arial" panose="020B0604020202020204" pitchFamily="34" charset="0"/>
              </a:rPr>
              <a:t>Supports the body’</a:t>
            </a:r>
            <a:r>
              <a:rPr lang="en-US" altLang="ja-JP" sz="2400" b="1" dirty="0">
                <a:latin typeface="Arial" panose="020B0604020202020204" pitchFamily="34" charset="0"/>
                <a:cs typeface="Arial" panose="020B0604020202020204" pitchFamily="34" charset="0"/>
              </a:rPr>
              <a:t>s natural digestive process</a:t>
            </a:r>
            <a:r>
              <a:rPr lang="en-US" altLang="ja-JP" sz="2400" b="1" baseline="30000" dirty="0">
                <a:latin typeface="Arial" panose="020B0604020202020204" pitchFamily="34" charset="0"/>
                <a:cs typeface="Arial" panose="020B0604020202020204" pitchFamily="34" charset="0"/>
              </a:rPr>
              <a:t>*</a:t>
            </a:r>
            <a:r>
              <a:rPr lang="en-US" altLang="ja-JP" sz="2400" b="1" dirty="0">
                <a:latin typeface="Arial" panose="020B0604020202020204" pitchFamily="34" charset="0"/>
                <a:cs typeface="Arial" panose="020B0604020202020204" pitchFamily="34" charset="0"/>
              </a:rPr>
              <a:t>:</a:t>
            </a:r>
          </a:p>
          <a:p>
            <a:pPr lvl="1" eaLnBrk="1" hangingPunct="1">
              <a:lnSpc>
                <a:spcPct val="90000"/>
              </a:lnSpc>
              <a:buFont typeface="Arial" panose="020B0604020202020204" pitchFamily="34" charset="0"/>
              <a:buChar char="•"/>
            </a:pPr>
            <a:r>
              <a:rPr lang="en-US" altLang="en-US" sz="2000" b="1" dirty="0">
                <a:latin typeface="Arial" panose="020B0604020202020204" pitchFamily="34" charset="0"/>
                <a:cs typeface="Arial" panose="020B0604020202020204" pitchFamily="34" charset="0"/>
              </a:rPr>
              <a:t>Controlled release </a:t>
            </a:r>
            <a:r>
              <a:rPr lang="en-US" altLang="en-US" sz="2000" dirty="0">
                <a:latin typeface="Arial" panose="020B0604020202020204" pitchFamily="34" charset="0"/>
                <a:cs typeface="Arial" panose="020B0604020202020204" pitchFamily="34" charset="0"/>
              </a:rPr>
              <a:t>HCL</a:t>
            </a:r>
          </a:p>
          <a:p>
            <a:pPr lvl="1" eaLnBrk="1" hangingPunct="1">
              <a:lnSpc>
                <a:spcPct val="90000"/>
              </a:lnSpc>
              <a:buFont typeface="Arial" panose="020B0604020202020204" pitchFamily="34" charset="0"/>
              <a:buChar char="•"/>
            </a:pPr>
            <a:r>
              <a:rPr lang="en-US" altLang="en-US" sz="2000" dirty="0">
                <a:latin typeface="Arial" panose="020B0604020202020204" pitchFamily="34" charset="0"/>
                <a:cs typeface="Arial" panose="020B0604020202020204" pitchFamily="34" charset="0"/>
              </a:rPr>
              <a:t>100% plant-sourced, acid-stable enzymes that break down protein and lactose</a:t>
            </a:r>
          </a:p>
          <a:p>
            <a:pPr lvl="1" eaLnBrk="1" hangingPunct="1">
              <a:lnSpc>
                <a:spcPct val="90000"/>
              </a:lnSpc>
              <a:buFont typeface="Arial" panose="020B0604020202020204" pitchFamily="34" charset="0"/>
              <a:buChar char="•"/>
            </a:pPr>
            <a:r>
              <a:rPr lang="en-US" altLang="en-US" sz="2000" dirty="0">
                <a:latin typeface="Arial" panose="020B0604020202020204" pitchFamily="34" charset="0"/>
                <a:cs typeface="Arial" panose="020B0604020202020204" pitchFamily="34" charset="0"/>
              </a:rPr>
              <a:t>Addresses </a:t>
            </a:r>
            <a:r>
              <a:rPr lang="en-US" altLang="en-US" sz="2000" b="1" i="1" dirty="0">
                <a:latin typeface="Arial" panose="020B0604020202020204" pitchFamily="34" charset="0"/>
                <a:cs typeface="Arial" panose="020B0604020202020204" pitchFamily="34" charset="0"/>
              </a:rPr>
              <a:t>causes</a:t>
            </a:r>
            <a:r>
              <a:rPr lang="en-US" altLang="en-US" sz="2000" dirty="0">
                <a:latin typeface="Arial" panose="020B0604020202020204" pitchFamily="34" charset="0"/>
                <a:cs typeface="Arial" panose="020B0604020202020204" pitchFamily="34" charset="0"/>
              </a:rPr>
              <a:t> of indigestion, not just symptoms</a:t>
            </a:r>
          </a:p>
          <a:p>
            <a:pPr lvl="1" eaLnBrk="1" hangingPunct="1">
              <a:lnSpc>
                <a:spcPct val="90000"/>
              </a:lnSpc>
              <a:buFont typeface="Arial" panose="020B0604020202020204" pitchFamily="34" charset="0"/>
              <a:buChar char="•"/>
            </a:pPr>
            <a:r>
              <a:rPr lang="en-US" altLang="en-US" sz="2000" dirty="0">
                <a:latin typeface="Arial" panose="020B0604020202020204" pitchFamily="34" charset="0"/>
                <a:cs typeface="Arial" panose="020B0604020202020204" pitchFamily="34" charset="0"/>
              </a:rPr>
              <a:t>Maximizes digestive potential and absorption of nutrients</a:t>
            </a:r>
          </a:p>
          <a:p>
            <a:pPr eaLnBrk="1" hangingPunct="1">
              <a:lnSpc>
                <a:spcPct val="90000"/>
              </a:lnSpc>
            </a:pPr>
            <a:endParaRPr lang="en-US" altLang="en-US" sz="2400" dirty="0">
              <a:latin typeface="Arial" panose="020B0604020202020204" pitchFamily="34" charset="0"/>
              <a:cs typeface="Arial" panose="020B0604020202020204" pitchFamily="34" charset="0"/>
            </a:endParaRPr>
          </a:p>
        </p:txBody>
      </p:sp>
      <p:sp>
        <p:nvSpPr>
          <p:cNvPr id="38916" name="Rectangle 11">
            <a:extLst>
              <a:ext uri="{FF2B5EF4-FFF2-40B4-BE49-F238E27FC236}">
                <a16:creationId xmlns:a16="http://schemas.microsoft.com/office/drawing/2014/main" id="{9C758A2F-DB13-4E53-940D-1B187A424C9F}"/>
              </a:ext>
            </a:extLst>
          </p:cNvPr>
          <p:cNvSpPr>
            <a:spLocks noChangeArrowheads="1"/>
          </p:cNvSpPr>
          <p:nvPr/>
        </p:nvSpPr>
        <p:spPr bwMode="auto">
          <a:xfrm>
            <a:off x="2276051" y="1483663"/>
            <a:ext cx="45918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6075" indent="-346075">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ts val="763"/>
              </a:spcBef>
              <a:buFont typeface="Arial" panose="020B0604020202020204" pitchFamily="34" charset="0"/>
              <a:buNone/>
            </a:pPr>
            <a:r>
              <a:rPr lang="en-US" altLang="en-US" b="1" dirty="0">
                <a:solidFill>
                  <a:srgbClr val="4F6228"/>
                </a:solidFill>
                <a:latin typeface="Arial" panose="020B0604020202020204" pitchFamily="34" charset="0"/>
                <a:cs typeface="Arial" panose="020B0604020202020204" pitchFamily="34" charset="0"/>
              </a:rPr>
              <a:t>STOMACH TARGETED</a:t>
            </a:r>
          </a:p>
        </p:txBody>
      </p:sp>
      <p:pic>
        <p:nvPicPr>
          <p:cNvPr id="38917" name="Picture 12" descr="dreamstime_13063309 [Converted].png">
            <a:extLst>
              <a:ext uri="{FF2B5EF4-FFF2-40B4-BE49-F238E27FC236}">
                <a16:creationId xmlns:a16="http://schemas.microsoft.com/office/drawing/2014/main" id="{61FFF04C-923A-405E-AFEC-FA6176B58827}"/>
              </a:ext>
            </a:extLst>
          </p:cNvPr>
          <p:cNvPicPr>
            <a:picLocks noChangeAspect="1"/>
          </p:cNvPicPr>
          <p:nvPr/>
        </p:nvPicPr>
        <p:blipFill>
          <a:blip r:embed="rId4">
            <a:extLst>
              <a:ext uri="{28A0092B-C50C-407E-A947-70E740481C1C}">
                <a14:useLocalDpi xmlns:a14="http://schemas.microsoft.com/office/drawing/2010/main" val="0"/>
              </a:ext>
            </a:extLst>
          </a:blip>
          <a:srcRect t="39214" b="38367"/>
          <a:stretch>
            <a:fillRect/>
          </a:stretch>
        </p:blipFill>
        <p:spPr bwMode="auto">
          <a:xfrm>
            <a:off x="152400" y="1411288"/>
            <a:ext cx="17526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Arrow Connector 13">
            <a:extLst>
              <a:ext uri="{FF2B5EF4-FFF2-40B4-BE49-F238E27FC236}">
                <a16:creationId xmlns:a16="http://schemas.microsoft.com/office/drawing/2014/main" id="{81EEBBFE-9172-40DC-9CFE-D1C3BCBDBB3B}"/>
              </a:ext>
            </a:extLst>
          </p:cNvPr>
          <p:cNvCxnSpPr>
            <a:cxnSpLocks noChangeShapeType="1"/>
          </p:cNvCxnSpPr>
          <p:nvPr/>
        </p:nvCxnSpPr>
        <p:spPr bwMode="auto">
          <a:xfrm rot="10800000">
            <a:off x="1489075" y="2532063"/>
            <a:ext cx="415925" cy="366712"/>
          </a:xfrm>
          <a:prstGeom prst="straightConnector1">
            <a:avLst/>
          </a:prstGeom>
          <a:noFill/>
          <a:ln w="25400">
            <a:solidFill>
              <a:schemeClr val="tx1"/>
            </a:solidFill>
            <a:round/>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38919" name="Title 5">
            <a:extLst>
              <a:ext uri="{FF2B5EF4-FFF2-40B4-BE49-F238E27FC236}">
                <a16:creationId xmlns:a16="http://schemas.microsoft.com/office/drawing/2014/main" id="{C6E43F78-6F22-4CC6-8F6C-2651102D504C}"/>
              </a:ext>
            </a:extLst>
          </p:cNvPr>
          <p:cNvSpPr txBox="1">
            <a:spLocks/>
          </p:cNvSpPr>
          <p:nvPr/>
        </p:nvSpPr>
        <p:spPr bwMode="auto">
          <a:xfrm>
            <a:off x="0" y="381000"/>
            <a:ext cx="9144000"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4400" dirty="0">
                <a:solidFill>
                  <a:srgbClr val="000000"/>
                </a:solidFill>
                <a:latin typeface="Arial" panose="020B0604020202020204" pitchFamily="34" charset="0"/>
                <a:cs typeface="Arial" panose="020B0604020202020204" pitchFamily="34" charset="0"/>
              </a:rPr>
              <a:t>Beta-Gest Digestive Aid</a:t>
            </a:r>
          </a:p>
        </p:txBody>
      </p:sp>
      <p:pic>
        <p:nvPicPr>
          <p:cNvPr id="38920" name="Picture 11" descr="Beta-Gest.psd">
            <a:extLst>
              <a:ext uri="{FF2B5EF4-FFF2-40B4-BE49-F238E27FC236}">
                <a16:creationId xmlns:a16="http://schemas.microsoft.com/office/drawing/2014/main" id="{B3FF700D-CD09-4B83-9B52-6A940AF1487E}"/>
              </a:ext>
            </a:extLst>
          </p:cNvPr>
          <p:cNvPicPr>
            <a:picLocks noChangeAspect="1"/>
          </p:cNvPicPr>
          <p:nvPr/>
        </p:nvPicPr>
        <p:blipFill>
          <a:blip r:embed="rId5">
            <a:extLst>
              <a:ext uri="{28A0092B-C50C-407E-A947-70E740481C1C}">
                <a14:useLocalDpi xmlns:a14="http://schemas.microsoft.com/office/drawing/2010/main" val="0"/>
              </a:ext>
            </a:extLst>
          </a:blip>
          <a:srcRect l="17184" t="15468" r="15694" b="6966"/>
          <a:stretch>
            <a:fillRect/>
          </a:stretch>
        </p:blipFill>
        <p:spPr bwMode="auto">
          <a:xfrm>
            <a:off x="6553200" y="2613025"/>
            <a:ext cx="2170113" cy="394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 descr="fda.jpg">
            <a:extLst>
              <a:ext uri="{FF2B5EF4-FFF2-40B4-BE49-F238E27FC236}">
                <a16:creationId xmlns:a16="http://schemas.microsoft.com/office/drawing/2014/main" id="{F7DF053F-7BDE-EB49-A00F-C81F6B8EE9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9" descr="Enzyme.psd">
            <a:extLst>
              <a:ext uri="{FF2B5EF4-FFF2-40B4-BE49-F238E27FC236}">
                <a16:creationId xmlns:a16="http://schemas.microsoft.com/office/drawing/2014/main" id="{AB48D6B3-CCB9-4510-B1D4-E1D31C134E76}"/>
              </a:ext>
            </a:extLst>
          </p:cNvPr>
          <p:cNvPicPr>
            <a:picLocks noChangeAspect="1"/>
          </p:cNvPicPr>
          <p:nvPr/>
        </p:nvPicPr>
        <p:blipFill>
          <a:blip r:embed="rId3">
            <a:extLst>
              <a:ext uri="{28A0092B-C50C-407E-A947-70E740481C1C}">
                <a14:useLocalDpi xmlns:a14="http://schemas.microsoft.com/office/drawing/2010/main" val="0"/>
              </a:ext>
            </a:extLst>
          </a:blip>
          <a:srcRect l="19566" t="16817" r="17856" b="12347"/>
          <a:stretch>
            <a:fillRect/>
          </a:stretch>
        </p:blipFill>
        <p:spPr bwMode="auto">
          <a:xfrm>
            <a:off x="6551613" y="2322513"/>
            <a:ext cx="2205037"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3" name="Content Placeholder 2">
            <a:extLst>
              <a:ext uri="{FF2B5EF4-FFF2-40B4-BE49-F238E27FC236}">
                <a16:creationId xmlns:a16="http://schemas.microsoft.com/office/drawing/2014/main" id="{04474240-A4BC-4728-A68C-5879378A0B61}"/>
              </a:ext>
            </a:extLst>
          </p:cNvPr>
          <p:cNvSpPr>
            <a:spLocks noGrp="1"/>
          </p:cNvSpPr>
          <p:nvPr>
            <p:ph idx="1"/>
          </p:nvPr>
        </p:nvSpPr>
        <p:spPr>
          <a:xfrm>
            <a:off x="1509713" y="2322513"/>
            <a:ext cx="5113337" cy="4124325"/>
          </a:xfrm>
        </p:spPr>
        <p:txBody>
          <a:bodyPr/>
          <a:lstStyle/>
          <a:p>
            <a:pPr marL="0" eaLnBrk="1" hangingPunct="1">
              <a:buFont typeface="Arial" panose="020B0604020202020204" pitchFamily="34" charset="0"/>
              <a:buNone/>
            </a:pPr>
            <a:r>
              <a:rPr lang="en-US" altLang="en-US" sz="2800" b="1" dirty="0">
                <a:latin typeface="Arial" panose="020B0604020202020204" pitchFamily="34" charset="0"/>
                <a:cs typeface="Arial" panose="020B0604020202020204" pitchFamily="34" charset="0"/>
              </a:rPr>
              <a:t>Supports the body’</a:t>
            </a:r>
            <a:r>
              <a:rPr lang="en-US" altLang="ja-JP" sz="2800" b="1" dirty="0">
                <a:latin typeface="Arial" panose="020B0604020202020204" pitchFamily="34" charset="0"/>
                <a:cs typeface="Arial" panose="020B0604020202020204" pitchFamily="34" charset="0"/>
              </a:rPr>
              <a:t>s natural digestive process with</a:t>
            </a:r>
            <a:r>
              <a:rPr lang="en-US" altLang="ja-JP" sz="2800" b="1" baseline="30000" dirty="0">
                <a:latin typeface="Arial" panose="020B0604020202020204" pitchFamily="34" charset="0"/>
                <a:cs typeface="Arial" panose="020B0604020202020204" pitchFamily="34" charset="0"/>
              </a:rPr>
              <a:t>*</a:t>
            </a:r>
            <a:r>
              <a:rPr lang="en-US" altLang="ja-JP" sz="2800" b="1" dirty="0">
                <a:latin typeface="Arial" panose="020B0604020202020204" pitchFamily="34" charset="0"/>
                <a:cs typeface="Arial" panose="020B0604020202020204" pitchFamily="34" charset="0"/>
              </a:rPr>
              <a:t>:</a:t>
            </a:r>
            <a:endParaRPr lang="en-US" altLang="ja-JP" sz="2400" b="1" dirty="0">
              <a:latin typeface="Arial" panose="020B0604020202020204" pitchFamily="34" charset="0"/>
              <a:cs typeface="Arial" panose="020B0604020202020204" pitchFamily="34" charset="0"/>
            </a:endParaRP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Potent, broad spectrum, natural-source digestive enzymes</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Targeted delivery enteric coating technology</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Addresses </a:t>
            </a:r>
            <a:r>
              <a:rPr lang="en-US" altLang="en-US" sz="2400" b="1" i="1" dirty="0">
                <a:latin typeface="Arial" panose="020B0604020202020204" pitchFamily="34" charset="0"/>
                <a:cs typeface="Arial" panose="020B0604020202020204" pitchFamily="34" charset="0"/>
              </a:rPr>
              <a:t>causes</a:t>
            </a:r>
            <a:r>
              <a:rPr lang="en-US" altLang="en-US" sz="2400" dirty="0">
                <a:latin typeface="Arial" panose="020B0604020202020204" pitchFamily="34" charset="0"/>
                <a:cs typeface="Arial" panose="020B0604020202020204" pitchFamily="34" charset="0"/>
              </a:rPr>
              <a:t> of intestinal indigestion, not just symptoms</a:t>
            </a:r>
          </a:p>
          <a:p>
            <a:pPr lvl="1" eaLnBrk="1" hangingPunct="1">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p:txBody>
      </p:sp>
      <p:sp>
        <p:nvSpPr>
          <p:cNvPr id="40964" name="Content Placeholder 2">
            <a:extLst>
              <a:ext uri="{FF2B5EF4-FFF2-40B4-BE49-F238E27FC236}">
                <a16:creationId xmlns:a16="http://schemas.microsoft.com/office/drawing/2014/main" id="{73D13330-F9B3-4F18-9877-F95001DA4284}"/>
              </a:ext>
            </a:extLst>
          </p:cNvPr>
          <p:cNvSpPr txBox="1">
            <a:spLocks/>
          </p:cNvSpPr>
          <p:nvPr/>
        </p:nvSpPr>
        <p:spPr bwMode="auto">
          <a:xfrm>
            <a:off x="419100" y="304800"/>
            <a:ext cx="8337550"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4400">
                <a:solidFill>
                  <a:srgbClr val="000000"/>
                </a:solidFill>
                <a:latin typeface="Arial" panose="020B0604020202020204" pitchFamily="34" charset="0"/>
                <a:cs typeface="Arial" panose="020B0604020202020204" pitchFamily="34" charset="0"/>
              </a:rPr>
              <a:t>Enzyme Digestive Aid</a:t>
            </a:r>
          </a:p>
        </p:txBody>
      </p:sp>
      <p:sp>
        <p:nvSpPr>
          <p:cNvPr id="40965" name="TextBox 11">
            <a:extLst>
              <a:ext uri="{FF2B5EF4-FFF2-40B4-BE49-F238E27FC236}">
                <a16:creationId xmlns:a16="http://schemas.microsoft.com/office/drawing/2014/main" id="{E116FDBA-C7D6-423E-B356-D215A46C4E83}"/>
              </a:ext>
            </a:extLst>
          </p:cNvPr>
          <p:cNvSpPr txBox="1">
            <a:spLocks noChangeArrowheads="1"/>
          </p:cNvSpPr>
          <p:nvPr/>
        </p:nvSpPr>
        <p:spPr bwMode="auto">
          <a:xfrm>
            <a:off x="2116047" y="1470440"/>
            <a:ext cx="5172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b="1" dirty="0">
                <a:solidFill>
                  <a:srgbClr val="4F6228"/>
                </a:solidFill>
                <a:latin typeface="Arial" panose="020B0604020202020204" pitchFamily="34" charset="0"/>
                <a:cs typeface="Arial" panose="020B0604020202020204" pitchFamily="34" charset="0"/>
              </a:rPr>
              <a:t>INTESTINE TARGETED</a:t>
            </a:r>
            <a:endParaRPr lang="en-US" altLang="en-US" dirty="0">
              <a:latin typeface="Arial" panose="020B0604020202020204" pitchFamily="34" charset="0"/>
              <a:cs typeface="Arial" panose="020B0604020202020204" pitchFamily="34" charset="0"/>
            </a:endParaRPr>
          </a:p>
        </p:txBody>
      </p:sp>
      <p:pic>
        <p:nvPicPr>
          <p:cNvPr id="40966" name="Picture 12" descr="dreamstime_13063309 [Converted].png">
            <a:extLst>
              <a:ext uri="{FF2B5EF4-FFF2-40B4-BE49-F238E27FC236}">
                <a16:creationId xmlns:a16="http://schemas.microsoft.com/office/drawing/2014/main" id="{828D5BCB-5611-4D2E-8227-F909553DF7AB}"/>
              </a:ext>
            </a:extLst>
          </p:cNvPr>
          <p:cNvPicPr>
            <a:picLocks noChangeAspect="1"/>
          </p:cNvPicPr>
          <p:nvPr/>
        </p:nvPicPr>
        <p:blipFill>
          <a:blip r:embed="rId4">
            <a:extLst>
              <a:ext uri="{28A0092B-C50C-407E-A947-70E740481C1C}">
                <a14:useLocalDpi xmlns:a14="http://schemas.microsoft.com/office/drawing/2010/main" val="0"/>
              </a:ext>
            </a:extLst>
          </a:blip>
          <a:srcRect t="61658" b="4996"/>
          <a:stretch>
            <a:fillRect/>
          </a:stretch>
        </p:blipFill>
        <p:spPr bwMode="auto">
          <a:xfrm>
            <a:off x="0" y="1438275"/>
            <a:ext cx="1509713"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fda.jpg">
            <a:extLst>
              <a:ext uri="{FF2B5EF4-FFF2-40B4-BE49-F238E27FC236}">
                <a16:creationId xmlns:a16="http://schemas.microsoft.com/office/drawing/2014/main" id="{631BB7B2-90FC-E34C-934F-1AAD659C85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7" descr="beta-zyme.psd">
            <a:extLst>
              <a:ext uri="{FF2B5EF4-FFF2-40B4-BE49-F238E27FC236}">
                <a16:creationId xmlns:a16="http://schemas.microsoft.com/office/drawing/2014/main" id="{4418E26C-77DA-468C-A896-0B1421FBBE8F}"/>
              </a:ext>
            </a:extLst>
          </p:cNvPr>
          <p:cNvPicPr>
            <a:picLocks noChangeAspect="1"/>
          </p:cNvPicPr>
          <p:nvPr/>
        </p:nvPicPr>
        <p:blipFill>
          <a:blip r:embed="rId3">
            <a:extLst>
              <a:ext uri="{28A0092B-C50C-407E-A947-70E740481C1C}">
                <a14:useLocalDpi xmlns:a14="http://schemas.microsoft.com/office/drawing/2010/main" val="0"/>
              </a:ext>
            </a:extLst>
          </a:blip>
          <a:srcRect l="14426" t="15285" r="7378" b="11826"/>
          <a:stretch>
            <a:fillRect/>
          </a:stretch>
        </p:blipFill>
        <p:spPr bwMode="auto">
          <a:xfrm>
            <a:off x="4168775" y="1863725"/>
            <a:ext cx="3554413"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iStock_000014260014Large.jpg">
            <a:extLst>
              <a:ext uri="{FF2B5EF4-FFF2-40B4-BE49-F238E27FC236}">
                <a16:creationId xmlns:a16="http://schemas.microsoft.com/office/drawing/2014/main" id="{7E3E37A7-0193-4720-876B-22EE7564D3A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61250" y="1343025"/>
            <a:ext cx="1514475" cy="2271713"/>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Content Placeholder 2">
            <a:extLst>
              <a:ext uri="{FF2B5EF4-FFF2-40B4-BE49-F238E27FC236}">
                <a16:creationId xmlns:a16="http://schemas.microsoft.com/office/drawing/2014/main" id="{C667AE7D-2B28-445C-960B-DFD29753CA25}"/>
              </a:ext>
            </a:extLst>
          </p:cNvPr>
          <p:cNvSpPr>
            <a:spLocks noGrp="1"/>
          </p:cNvSpPr>
          <p:nvPr>
            <p:ph idx="1"/>
          </p:nvPr>
        </p:nvSpPr>
        <p:spPr>
          <a:xfrm>
            <a:off x="609600" y="2794000"/>
            <a:ext cx="3886200" cy="2501900"/>
          </a:xfrm>
        </p:spPr>
        <p:txBody>
          <a:bodyPr/>
          <a:lstStyle/>
          <a:p>
            <a:pPr eaLnBrk="1" hangingPunct="1"/>
            <a:r>
              <a:rPr lang="en-US" altLang="en-US" sz="2400" dirty="0">
                <a:latin typeface="Arial" panose="020B0604020202020204" pitchFamily="34" charset="0"/>
                <a:cs typeface="Arial" panose="020B0604020202020204" pitchFamily="34" charset="0"/>
              </a:rPr>
              <a:t>Convenient packets</a:t>
            </a:r>
          </a:p>
          <a:p>
            <a:pPr eaLnBrk="1" hangingPunct="1"/>
            <a:r>
              <a:rPr lang="en-US" altLang="en-US" sz="2400" dirty="0">
                <a:latin typeface="Arial" panose="020B0604020202020204" pitchFamily="34" charset="0"/>
                <a:cs typeface="Arial" panose="020B0604020202020204" pitchFamily="34" charset="0"/>
              </a:rPr>
              <a:t>Naturally sourced plant enzymes</a:t>
            </a:r>
          </a:p>
          <a:p>
            <a:pPr eaLnBrk="1" hangingPunct="1"/>
            <a:r>
              <a:rPr lang="en-US" altLang="en-US" sz="2400" dirty="0">
                <a:latin typeface="Arial" panose="020B0604020202020204" pitchFamily="34" charset="0"/>
                <a:cs typeface="Arial" panose="020B0604020202020204" pitchFamily="34" charset="0"/>
              </a:rPr>
              <a:t>Targeted Delivery</a:t>
            </a:r>
          </a:p>
          <a:p>
            <a:pPr eaLnBrk="1" hangingPunct="1"/>
            <a:r>
              <a:rPr lang="en-US" altLang="en-US" sz="2400" dirty="0">
                <a:latin typeface="Arial" panose="020B0604020202020204" pitchFamily="34" charset="0"/>
                <a:cs typeface="Arial" panose="020B0604020202020204" pitchFamily="34" charset="0"/>
              </a:rPr>
              <a:t>Broad-spectrum</a:t>
            </a:r>
          </a:p>
        </p:txBody>
      </p:sp>
      <p:sp>
        <p:nvSpPr>
          <p:cNvPr id="43013" name="Title 5">
            <a:extLst>
              <a:ext uri="{FF2B5EF4-FFF2-40B4-BE49-F238E27FC236}">
                <a16:creationId xmlns:a16="http://schemas.microsoft.com/office/drawing/2014/main" id="{82BB93B6-B347-4BCD-9BC2-BF5DD2524C77}"/>
              </a:ext>
            </a:extLst>
          </p:cNvPr>
          <p:cNvSpPr txBox="1">
            <a:spLocks/>
          </p:cNvSpPr>
          <p:nvPr/>
        </p:nvSpPr>
        <p:spPr bwMode="auto">
          <a:xfrm>
            <a:off x="0" y="381000"/>
            <a:ext cx="9144000"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4400" dirty="0">
                <a:solidFill>
                  <a:srgbClr val="000000"/>
                </a:solidFill>
                <a:latin typeface="Arial" panose="020B0604020202020204" pitchFamily="34" charset="0"/>
                <a:cs typeface="Arial" panose="020B0604020202020204" pitchFamily="34" charset="0"/>
              </a:rPr>
              <a:t>Beta-Zyme Digestive Aid</a:t>
            </a:r>
          </a:p>
        </p:txBody>
      </p:sp>
      <p:sp>
        <p:nvSpPr>
          <p:cNvPr id="43014" name="TextBox 13">
            <a:extLst>
              <a:ext uri="{FF2B5EF4-FFF2-40B4-BE49-F238E27FC236}">
                <a16:creationId xmlns:a16="http://schemas.microsoft.com/office/drawing/2014/main" id="{FCB066B9-261A-47D2-A342-5F8DA472C3C2}"/>
              </a:ext>
            </a:extLst>
          </p:cNvPr>
          <p:cNvSpPr txBox="1">
            <a:spLocks noChangeArrowheads="1"/>
          </p:cNvSpPr>
          <p:nvPr/>
        </p:nvSpPr>
        <p:spPr bwMode="auto">
          <a:xfrm>
            <a:off x="609600" y="1409700"/>
            <a:ext cx="385445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2800" b="1" dirty="0">
                <a:latin typeface="Arial" panose="020B0604020202020204" pitchFamily="34" charset="0"/>
                <a:cs typeface="Arial" panose="020B0604020202020204" pitchFamily="34" charset="0"/>
              </a:rPr>
              <a:t>The combination of Enzyme Digestive Aid and Beta-Gest</a:t>
            </a:r>
          </a:p>
        </p:txBody>
      </p:sp>
      <p:pic>
        <p:nvPicPr>
          <p:cNvPr id="8" name="Picture 1" descr="fda.jpg">
            <a:extLst>
              <a:ext uri="{FF2B5EF4-FFF2-40B4-BE49-F238E27FC236}">
                <a16:creationId xmlns:a16="http://schemas.microsoft.com/office/drawing/2014/main" id="{F6F71C8F-BA65-1546-80B2-7F22B8BA8B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59156C-AC7F-44C4-8D35-9E79BF3A8852}"/>
              </a:ext>
            </a:extLst>
          </p:cNvPr>
          <p:cNvSpPr>
            <a:spLocks noGrp="1"/>
          </p:cNvSpPr>
          <p:nvPr>
            <p:ph idx="1"/>
          </p:nvPr>
        </p:nvSpPr>
        <p:spPr>
          <a:xfrm>
            <a:off x="457200" y="1600200"/>
            <a:ext cx="4800600" cy="4525963"/>
          </a:xfrm>
        </p:spPr>
        <p:txBody>
          <a:bodyPr rtlCol="0">
            <a:normAutofit/>
          </a:bodyPr>
          <a:lstStyle/>
          <a:p>
            <a:pPr eaLnBrk="1" fontAlgn="auto" hangingPunct="1">
              <a:spcAft>
                <a:spcPts val="0"/>
              </a:spcAft>
              <a:buFont typeface="Arial" charset="0"/>
              <a:buNone/>
              <a:defRPr/>
            </a:pPr>
            <a:r>
              <a:rPr lang="en-US" sz="2800" b="1" dirty="0">
                <a:solidFill>
                  <a:schemeClr val="tx1">
                    <a:lumMod val="85000"/>
                    <a:lumOff val="15000"/>
                  </a:schemeClr>
                </a:solidFill>
                <a:latin typeface="Arial" panose="020B0604020202020204" pitchFamily="34" charset="0"/>
                <a:ea typeface="+mn-ea"/>
                <a:cs typeface="Arial" panose="020B0604020202020204" pitchFamily="34" charset="0"/>
              </a:rPr>
              <a:t>	Regulate intestinal function</a:t>
            </a:r>
          </a:p>
          <a:p>
            <a:pPr lvl="1" eaLnBrk="1" fontAlgn="auto" hangingPunct="1">
              <a:spcAft>
                <a:spcPts val="0"/>
              </a:spcAft>
              <a:buFont typeface="Arial" panose="020B0604020202020204" pitchFamily="34" charset="0"/>
              <a:buChar char="•"/>
              <a:defRPr/>
            </a:pPr>
            <a:r>
              <a:rPr lang="en-US" sz="2400" dirty="0">
                <a:solidFill>
                  <a:schemeClr val="tx1">
                    <a:lumMod val="85000"/>
                    <a:lumOff val="15000"/>
                  </a:schemeClr>
                </a:solidFill>
                <a:latin typeface="Arial" panose="020B0604020202020204" pitchFamily="34" charset="0"/>
                <a:ea typeface="+mn-ea"/>
                <a:cs typeface="Arial" panose="020B0604020202020204" pitchFamily="34" charset="0"/>
              </a:rPr>
              <a:t>Aid in digestion</a:t>
            </a:r>
          </a:p>
          <a:p>
            <a:pPr lvl="1" eaLnBrk="1" fontAlgn="auto" hangingPunct="1">
              <a:spcAft>
                <a:spcPts val="0"/>
              </a:spcAft>
              <a:buFont typeface="Arial" panose="020B0604020202020204" pitchFamily="34" charset="0"/>
              <a:buChar char="•"/>
              <a:defRPr/>
            </a:pPr>
            <a:r>
              <a:rPr lang="en-US" sz="2400" dirty="0">
                <a:solidFill>
                  <a:schemeClr val="tx1">
                    <a:lumMod val="85000"/>
                    <a:lumOff val="15000"/>
                  </a:schemeClr>
                </a:solidFill>
                <a:latin typeface="Arial" panose="020B0604020202020204" pitchFamily="34" charset="0"/>
                <a:ea typeface="+mn-ea"/>
                <a:cs typeface="Arial" panose="020B0604020202020204" pitchFamily="34" charset="0"/>
              </a:rPr>
              <a:t>Improve lactose intolerance</a:t>
            </a:r>
          </a:p>
          <a:p>
            <a:pPr lvl="1" eaLnBrk="1" fontAlgn="auto" hangingPunct="1">
              <a:spcAft>
                <a:spcPts val="0"/>
              </a:spcAft>
              <a:buFont typeface="Arial" panose="020B0604020202020204" pitchFamily="34" charset="0"/>
              <a:buChar char="•"/>
              <a:defRPr/>
            </a:pPr>
            <a:r>
              <a:rPr lang="en-US" sz="2400" dirty="0">
                <a:solidFill>
                  <a:schemeClr val="tx1">
                    <a:lumMod val="85000"/>
                    <a:lumOff val="15000"/>
                  </a:schemeClr>
                </a:solidFill>
                <a:latin typeface="Arial" panose="020B0604020202020204" pitchFamily="34" charset="0"/>
                <a:ea typeface="+mn-ea"/>
                <a:cs typeface="Arial" panose="020B0604020202020204" pitchFamily="34" charset="0"/>
              </a:rPr>
              <a:t>Inhibit growth of pathogenic bacteria</a:t>
            </a:r>
          </a:p>
          <a:p>
            <a:pPr lvl="1" eaLnBrk="1" fontAlgn="auto" hangingPunct="1">
              <a:spcAft>
                <a:spcPts val="0"/>
              </a:spcAft>
              <a:buFont typeface="Arial" panose="020B0604020202020204" pitchFamily="34" charset="0"/>
              <a:buChar char="•"/>
              <a:defRPr/>
            </a:pPr>
            <a:r>
              <a:rPr lang="en-US" sz="2400" dirty="0">
                <a:solidFill>
                  <a:schemeClr val="tx1">
                    <a:lumMod val="85000"/>
                    <a:lumOff val="15000"/>
                  </a:schemeClr>
                </a:solidFill>
                <a:latin typeface="Arial" panose="020B0604020202020204" pitchFamily="34" charset="0"/>
                <a:ea typeface="+mn-ea"/>
                <a:cs typeface="Arial" panose="020B0604020202020204" pitchFamily="34" charset="0"/>
              </a:rPr>
              <a:t>Aid in the absorption of minerals</a:t>
            </a:r>
          </a:p>
          <a:p>
            <a:pPr lvl="1" eaLnBrk="1" fontAlgn="auto" hangingPunct="1">
              <a:spcAft>
                <a:spcPts val="0"/>
              </a:spcAft>
              <a:buFont typeface="Arial" panose="020B0604020202020204" pitchFamily="34" charset="0"/>
              <a:buChar char="•"/>
              <a:defRPr/>
            </a:pPr>
            <a:r>
              <a:rPr lang="en-US" sz="2400" dirty="0">
                <a:solidFill>
                  <a:schemeClr val="tx1">
                    <a:lumMod val="85000"/>
                    <a:lumOff val="15000"/>
                  </a:schemeClr>
                </a:solidFill>
                <a:latin typeface="Arial" panose="020B0604020202020204" pitchFamily="34" charset="0"/>
                <a:ea typeface="+mn-ea"/>
                <a:cs typeface="Arial" panose="020B0604020202020204" pitchFamily="34" charset="0"/>
              </a:rPr>
              <a:t>Prevent diarrhea</a:t>
            </a:r>
          </a:p>
        </p:txBody>
      </p:sp>
      <p:sp>
        <p:nvSpPr>
          <p:cNvPr id="45059" name="Title 5">
            <a:extLst>
              <a:ext uri="{FF2B5EF4-FFF2-40B4-BE49-F238E27FC236}">
                <a16:creationId xmlns:a16="http://schemas.microsoft.com/office/drawing/2014/main" id="{773751DF-5658-42F6-BA93-B0467A8DADF1}"/>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Healthy Gut Flora - Probiotics</a:t>
            </a:r>
          </a:p>
        </p:txBody>
      </p:sp>
      <p:pic>
        <p:nvPicPr>
          <p:cNvPr id="45060" name="Picture 7" descr="dreamstime_13063309 [Converted].png">
            <a:extLst>
              <a:ext uri="{FF2B5EF4-FFF2-40B4-BE49-F238E27FC236}">
                <a16:creationId xmlns:a16="http://schemas.microsoft.com/office/drawing/2014/main" id="{594AEF83-3619-47BF-85ED-B5791BE4F4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4975" y="1479550"/>
            <a:ext cx="1508125" cy="484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Content Placeholder 2">
            <a:extLst>
              <a:ext uri="{FF2B5EF4-FFF2-40B4-BE49-F238E27FC236}">
                <a16:creationId xmlns:a16="http://schemas.microsoft.com/office/drawing/2014/main" id="{EF2F913F-CF28-4E8A-9249-FC5F6DB14851}"/>
              </a:ext>
            </a:extLst>
          </p:cNvPr>
          <p:cNvSpPr>
            <a:spLocks noGrp="1"/>
          </p:cNvSpPr>
          <p:nvPr>
            <p:ph idx="1"/>
          </p:nvPr>
        </p:nvSpPr>
        <p:spPr>
          <a:xfrm>
            <a:off x="109538" y="1670050"/>
            <a:ext cx="6946018" cy="4913312"/>
          </a:xfrm>
        </p:spPr>
        <p:txBody>
          <a:bodyPr/>
          <a:lstStyle/>
          <a:p>
            <a:pPr marL="0" indent="0" eaLnBrk="1" hangingPunct="1">
              <a:buNone/>
            </a:pPr>
            <a:endParaRPr lang="en-US" altLang="en-US" sz="2800" b="1" dirty="0">
              <a:latin typeface="Arial" panose="020B0604020202020204" pitchFamily="34" charset="0"/>
              <a:cs typeface="Arial" panose="020B0604020202020204" pitchFamily="34" charset="0"/>
            </a:endParaRPr>
          </a:p>
          <a:p>
            <a:pPr marL="0" indent="0" eaLnBrk="1" hangingPunct="1">
              <a:buNone/>
            </a:pPr>
            <a:r>
              <a:rPr lang="en-US" altLang="en-US" sz="2800" b="1" dirty="0">
                <a:latin typeface="Arial" panose="020B0604020202020204" pitchFamily="34" charset="0"/>
                <a:cs typeface="Arial" panose="020B0604020202020204" pitchFamily="34" charset="0"/>
              </a:rPr>
              <a:t>Promote colon health</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Detoxification</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Support healthy colon cells</a:t>
            </a:r>
          </a:p>
          <a:p>
            <a:pPr lvl="1" eaLnBrk="1" hangingPunct="1">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lvl="1" eaLnBrk="1" hangingPunct="1">
              <a:buFont typeface="Arial" panose="020B0604020202020204" pitchFamily="34" charset="0"/>
              <a:buChar char="•"/>
            </a:pPr>
            <a:endParaRPr lang="en-US" altLang="en-US" sz="2400" dirty="0">
              <a:latin typeface="Arial" panose="020B0604020202020204" pitchFamily="34" charset="0"/>
              <a:cs typeface="Arial" panose="020B0604020202020204" pitchFamily="34" charset="0"/>
            </a:endParaRPr>
          </a:p>
          <a:p>
            <a:pPr marL="0" indent="0" eaLnBrk="1" hangingPunct="1">
              <a:buNone/>
            </a:pPr>
            <a:r>
              <a:rPr lang="en-US" altLang="en-US" sz="2800" b="1" dirty="0">
                <a:latin typeface="Arial" panose="020B0604020202020204" pitchFamily="34" charset="0"/>
                <a:cs typeface="Arial" panose="020B0604020202020204" pitchFamily="34" charset="0"/>
              </a:rPr>
              <a:t>Support a balanced immune response</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Improve gut barrier function</a:t>
            </a:r>
          </a:p>
          <a:p>
            <a:pPr lvl="1" eaLnBrk="1" hangingPunct="1">
              <a:buFont typeface="Arial" panose="020B0604020202020204" pitchFamily="34" charset="0"/>
              <a:buChar char="•"/>
            </a:pPr>
            <a:r>
              <a:rPr lang="en-US" altLang="en-US" sz="2400" dirty="0">
                <a:latin typeface="Arial" panose="020B0604020202020204" pitchFamily="34" charset="0"/>
                <a:cs typeface="Arial" panose="020B0604020202020204" pitchFamily="34" charset="0"/>
              </a:rPr>
              <a:t>Naturally guards against infection</a:t>
            </a:r>
          </a:p>
        </p:txBody>
      </p:sp>
      <p:sp>
        <p:nvSpPr>
          <p:cNvPr id="47107" name="Title 5">
            <a:extLst>
              <a:ext uri="{FF2B5EF4-FFF2-40B4-BE49-F238E27FC236}">
                <a16:creationId xmlns:a16="http://schemas.microsoft.com/office/drawing/2014/main" id="{0B23F9C7-7532-4770-8794-A1D172EAB280}"/>
              </a:ext>
            </a:extLst>
          </p:cNvPr>
          <p:cNvSpPr>
            <a:spLocks noGrp="1"/>
          </p:cNvSpPr>
          <p:nvPr>
            <p:ph type="title"/>
          </p:nvPr>
        </p:nvSpPr>
        <p:spPr>
          <a:xfrm>
            <a:off x="457200" y="274638"/>
            <a:ext cx="8229600" cy="949325"/>
          </a:xfrm>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Benefits of Probiotics</a:t>
            </a:r>
          </a:p>
        </p:txBody>
      </p:sp>
      <p:pic>
        <p:nvPicPr>
          <p:cNvPr id="6" name="Picture 2" descr="http://www.mrsanotes.com/wp-content/uploads/2006/10/probiotics.jpg">
            <a:extLst>
              <a:ext uri="{FF2B5EF4-FFF2-40B4-BE49-F238E27FC236}">
                <a16:creationId xmlns:a16="http://schemas.microsoft.com/office/drawing/2014/main" id="{1E02AB64-B91F-45D4-B207-1A4499D9BFA2}"/>
              </a:ext>
            </a:extLst>
          </p:cNvPr>
          <p:cNvPicPr>
            <a:picLocks noChangeAspect="1" noChangeArrowheads="1"/>
          </p:cNvPicPr>
          <p:nvPr/>
        </p:nvPicPr>
        <p:blipFill>
          <a:blip r:embed="rId2">
            <a:clrChange>
              <a:clrFrom>
                <a:srgbClr val="FFFFFF"/>
              </a:clrFrom>
              <a:clrTo>
                <a:srgbClr val="FFFFFF">
                  <a:alpha val="0"/>
                </a:srgbClr>
              </a:clrTo>
            </a:clrChange>
            <a:duotone>
              <a:schemeClr val="accent1">
                <a:shade val="45000"/>
                <a:satMod val="135000"/>
              </a:schemeClr>
              <a:prstClr val="white"/>
            </a:duotone>
          </a:blip>
          <a:srcRect/>
          <a:stretch>
            <a:fillRect/>
          </a:stretch>
        </p:blipFill>
        <p:spPr bwMode="auto">
          <a:xfrm>
            <a:off x="5768961" y="1410129"/>
            <a:ext cx="3106683" cy="3045287"/>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3">
            <a:extLst>
              <a:ext uri="{FF2B5EF4-FFF2-40B4-BE49-F238E27FC236}">
                <a16:creationId xmlns:a16="http://schemas.microsoft.com/office/drawing/2014/main" id="{8E6DCA08-B906-4DBE-8862-91614B24CC60}"/>
              </a:ext>
            </a:extLst>
          </p:cNvPr>
          <p:cNvSpPr>
            <a:spLocks noChangeArrowheads="1"/>
          </p:cNvSpPr>
          <p:nvPr/>
        </p:nvSpPr>
        <p:spPr bwMode="auto">
          <a:xfrm rot="-5400000">
            <a:off x="1898650" y="2076450"/>
            <a:ext cx="2730500" cy="2870200"/>
          </a:xfrm>
          <a:prstGeom prst="rightArrow">
            <a:avLst>
              <a:gd name="adj1" fmla="val 50000"/>
              <a:gd name="adj2" fmla="val 50005"/>
            </a:avLst>
          </a:prstGeom>
          <a:gradFill rotWithShape="1">
            <a:gsLst>
              <a:gs pos="0">
                <a:srgbClr val="FFFFFF"/>
              </a:gs>
              <a:gs pos="100000">
                <a:srgbClr val="90B1FE"/>
              </a:gs>
            </a:gsLst>
            <a:lin ang="189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48131" name="Rectangle 4">
            <a:extLst>
              <a:ext uri="{FF2B5EF4-FFF2-40B4-BE49-F238E27FC236}">
                <a16:creationId xmlns:a16="http://schemas.microsoft.com/office/drawing/2014/main" id="{CA7B74DC-E183-4A10-A58F-82CC43E182F5}"/>
              </a:ext>
            </a:extLst>
          </p:cNvPr>
          <p:cNvSpPr>
            <a:spLocks noChangeArrowheads="1"/>
          </p:cNvSpPr>
          <p:nvPr/>
        </p:nvSpPr>
        <p:spPr bwMode="auto">
          <a:xfrm>
            <a:off x="2451100" y="2557463"/>
            <a:ext cx="1636713" cy="139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7" tIns="44450" rIns="90487" bIns="4445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Bef>
                <a:spcPct val="0"/>
              </a:spcBef>
              <a:spcAft>
                <a:spcPct val="40000"/>
              </a:spcAft>
              <a:buFontTx/>
              <a:buNone/>
            </a:pPr>
            <a:r>
              <a:rPr lang="it-IT" altLang="en-US" sz="1600" b="1" dirty="0" err="1">
                <a:latin typeface="Arial" panose="020B0604020202020204" pitchFamily="34" charset="0"/>
                <a:cs typeface="Arial" panose="020B0604020202020204" pitchFamily="34" charset="0"/>
              </a:rPr>
              <a:t>Nutrition</a:t>
            </a:r>
            <a:endParaRPr lang="it-IT" altLang="en-US" sz="1600" b="1" dirty="0">
              <a:latin typeface="Arial" panose="020B0604020202020204" pitchFamily="34" charset="0"/>
              <a:cs typeface="Arial" panose="020B0604020202020204" pitchFamily="34" charset="0"/>
            </a:endParaRPr>
          </a:p>
          <a:p>
            <a:pPr algn="ctr" eaLnBrk="1" hangingPunct="1">
              <a:lnSpc>
                <a:spcPct val="90000"/>
              </a:lnSpc>
              <a:spcBef>
                <a:spcPct val="0"/>
              </a:spcBef>
              <a:spcAft>
                <a:spcPct val="40000"/>
              </a:spcAft>
              <a:buFontTx/>
              <a:buNone/>
            </a:pPr>
            <a:r>
              <a:rPr lang="it-IT" altLang="en-US" sz="1600" b="1" dirty="0" err="1">
                <a:latin typeface="Arial" panose="020B0604020202020204" pitchFamily="34" charset="0"/>
                <a:cs typeface="Arial" panose="020B0604020202020204" pitchFamily="34" charset="0"/>
              </a:rPr>
              <a:t>Physiological</a:t>
            </a:r>
            <a:r>
              <a:rPr lang="it-IT" altLang="en-US" sz="1600" b="1" dirty="0">
                <a:latin typeface="Arial" panose="020B0604020202020204" pitchFamily="34" charset="0"/>
                <a:cs typeface="Arial" panose="020B0604020202020204" pitchFamily="34" charset="0"/>
              </a:rPr>
              <a:t> </a:t>
            </a:r>
            <a:r>
              <a:rPr lang="it-IT" altLang="en-US" sz="1600" b="1" dirty="0" err="1">
                <a:latin typeface="Arial" panose="020B0604020202020204" pitchFamily="34" charset="0"/>
                <a:cs typeface="Arial" panose="020B0604020202020204" pitchFamily="34" charset="0"/>
              </a:rPr>
              <a:t>Function</a:t>
            </a:r>
            <a:endParaRPr lang="it-IT" altLang="en-US" sz="1600" b="1" dirty="0">
              <a:latin typeface="Arial" panose="020B0604020202020204" pitchFamily="34" charset="0"/>
              <a:cs typeface="Arial" panose="020B0604020202020204" pitchFamily="34" charset="0"/>
            </a:endParaRPr>
          </a:p>
          <a:p>
            <a:pPr algn="ctr" eaLnBrk="1" hangingPunct="1">
              <a:lnSpc>
                <a:spcPct val="90000"/>
              </a:lnSpc>
              <a:spcBef>
                <a:spcPct val="0"/>
              </a:spcBef>
              <a:spcAft>
                <a:spcPct val="40000"/>
              </a:spcAft>
              <a:buFontTx/>
              <a:buNone/>
            </a:pPr>
            <a:r>
              <a:rPr lang="it-IT" altLang="en-US" sz="1600" b="1" dirty="0">
                <a:latin typeface="Arial" panose="020B0604020202020204" pitchFamily="34" charset="0"/>
                <a:cs typeface="Arial" panose="020B0604020202020204" pitchFamily="34" charset="0"/>
              </a:rPr>
              <a:t>Immune </a:t>
            </a:r>
            <a:r>
              <a:rPr lang="it-IT" altLang="en-US" sz="1600" b="1" dirty="0" err="1">
                <a:latin typeface="Arial" panose="020B0604020202020204" pitchFamily="34" charset="0"/>
                <a:cs typeface="Arial" panose="020B0604020202020204" pitchFamily="34" charset="0"/>
              </a:rPr>
              <a:t>Response</a:t>
            </a:r>
            <a:endParaRPr lang="it-IT" altLang="en-US" sz="1600" b="1" dirty="0">
              <a:latin typeface="Arial" panose="020B0604020202020204" pitchFamily="34" charset="0"/>
              <a:cs typeface="Arial" panose="020B0604020202020204" pitchFamily="34" charset="0"/>
            </a:endParaRPr>
          </a:p>
        </p:txBody>
      </p:sp>
      <p:sp>
        <p:nvSpPr>
          <p:cNvPr id="48132" name="AutoShape 6">
            <a:extLst>
              <a:ext uri="{FF2B5EF4-FFF2-40B4-BE49-F238E27FC236}">
                <a16:creationId xmlns:a16="http://schemas.microsoft.com/office/drawing/2014/main" id="{607EA633-1B6E-48B8-8292-42C2E7302109}"/>
              </a:ext>
            </a:extLst>
          </p:cNvPr>
          <p:cNvSpPr>
            <a:spLocks noChangeArrowheads="1"/>
          </p:cNvSpPr>
          <p:nvPr/>
        </p:nvSpPr>
        <p:spPr bwMode="auto">
          <a:xfrm rot="16200000" flipH="1">
            <a:off x="4592637" y="2230438"/>
            <a:ext cx="2517775" cy="2622550"/>
          </a:xfrm>
          <a:prstGeom prst="rightArrow">
            <a:avLst>
              <a:gd name="adj1" fmla="val 50000"/>
              <a:gd name="adj2" fmla="val 50005"/>
            </a:avLst>
          </a:prstGeom>
          <a:gradFill rotWithShape="0">
            <a:gsLst>
              <a:gs pos="0">
                <a:srgbClr val="FFFFFF"/>
              </a:gs>
              <a:gs pos="100000">
                <a:srgbClr val="F35B1B"/>
              </a:gs>
            </a:gsLst>
            <a:lin ang="5400000" scaled="1"/>
          </a:gra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endParaRPr lang="en-US" altLang="en-US" sz="1800">
              <a:latin typeface="Arial" panose="020B0604020202020204" pitchFamily="34" charset="0"/>
              <a:cs typeface="Arial" panose="020B0604020202020204" pitchFamily="34" charset="0"/>
            </a:endParaRPr>
          </a:p>
        </p:txBody>
      </p:sp>
      <p:sp>
        <p:nvSpPr>
          <p:cNvPr id="48133" name="Rectangle 7">
            <a:extLst>
              <a:ext uri="{FF2B5EF4-FFF2-40B4-BE49-F238E27FC236}">
                <a16:creationId xmlns:a16="http://schemas.microsoft.com/office/drawing/2014/main" id="{C6BF5B9C-0942-424B-AAB5-15388176A1FE}"/>
              </a:ext>
            </a:extLst>
          </p:cNvPr>
          <p:cNvSpPr>
            <a:spLocks noChangeArrowheads="1"/>
          </p:cNvSpPr>
          <p:nvPr/>
        </p:nvSpPr>
        <p:spPr bwMode="auto">
          <a:xfrm>
            <a:off x="4892821" y="2876550"/>
            <a:ext cx="1939633" cy="951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90000"/>
              </a:lnSpc>
              <a:spcBef>
                <a:spcPct val="0"/>
              </a:spcBef>
              <a:spcAft>
                <a:spcPct val="40000"/>
              </a:spcAft>
              <a:buFontTx/>
              <a:buNone/>
            </a:pPr>
            <a:r>
              <a:rPr lang="it-IT" altLang="en-US" sz="1600" b="1">
                <a:solidFill>
                  <a:schemeClr val="tx2"/>
                </a:solidFill>
                <a:latin typeface="Arial" panose="020B0604020202020204" pitchFamily="34" charset="0"/>
                <a:cs typeface="Arial" panose="020B0604020202020204" pitchFamily="34" charset="0"/>
              </a:rPr>
              <a:t>Indigestion</a:t>
            </a:r>
          </a:p>
          <a:p>
            <a:pPr algn="ctr" eaLnBrk="1" hangingPunct="1">
              <a:lnSpc>
                <a:spcPct val="90000"/>
              </a:lnSpc>
              <a:spcBef>
                <a:spcPct val="0"/>
              </a:spcBef>
              <a:spcAft>
                <a:spcPct val="40000"/>
              </a:spcAft>
              <a:buFontTx/>
              <a:buNone/>
            </a:pPr>
            <a:r>
              <a:rPr lang="it-IT" altLang="en-US" sz="1600" b="1">
                <a:solidFill>
                  <a:schemeClr val="tx2"/>
                </a:solidFill>
                <a:latin typeface="Arial" panose="020B0604020202020204" pitchFamily="34" charset="0"/>
                <a:cs typeface="Arial" panose="020B0604020202020204" pitchFamily="34" charset="0"/>
              </a:rPr>
              <a:t>Infection</a:t>
            </a:r>
          </a:p>
          <a:p>
            <a:pPr algn="ctr" eaLnBrk="1" hangingPunct="1">
              <a:lnSpc>
                <a:spcPct val="90000"/>
              </a:lnSpc>
              <a:spcBef>
                <a:spcPct val="0"/>
              </a:spcBef>
              <a:spcAft>
                <a:spcPct val="40000"/>
              </a:spcAft>
              <a:buFontTx/>
              <a:buNone/>
            </a:pPr>
            <a:r>
              <a:rPr lang="it-IT" altLang="en-US" sz="1600" b="1">
                <a:solidFill>
                  <a:schemeClr val="tx2"/>
                </a:solidFill>
                <a:latin typeface="Arial" panose="020B0604020202020204" pitchFamily="34" charset="0"/>
                <a:cs typeface="Arial" panose="020B0604020202020204" pitchFamily="34" charset="0"/>
              </a:rPr>
              <a:t>Diarrhea, IBS, IBD</a:t>
            </a:r>
          </a:p>
        </p:txBody>
      </p:sp>
      <p:pic>
        <p:nvPicPr>
          <p:cNvPr id="48134" name="Picture 12" descr="http://doostang.files.wordpress.com/2009/09/stomach-ache-executive-man.jpg">
            <a:extLst>
              <a:ext uri="{FF2B5EF4-FFF2-40B4-BE49-F238E27FC236}">
                <a16:creationId xmlns:a16="http://schemas.microsoft.com/office/drawing/2014/main" id="{224EEDCC-68CA-4E22-BD79-D8BAE60F4B66}"/>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950"/>
          <a:stretch>
            <a:fillRect/>
          </a:stretch>
        </p:blipFill>
        <p:spPr bwMode="auto">
          <a:xfrm>
            <a:off x="4959350" y="4071938"/>
            <a:ext cx="1706563"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2">
            <a:extLst>
              <a:ext uri="{FF2B5EF4-FFF2-40B4-BE49-F238E27FC236}">
                <a16:creationId xmlns:a16="http://schemas.microsoft.com/office/drawing/2014/main" id="{67247B08-75F3-4F3A-AD92-3233EC4BA4CF}"/>
              </a:ext>
            </a:extLst>
          </p:cNvPr>
          <p:cNvSpPr txBox="1">
            <a:spLocks noChangeArrowheads="1"/>
          </p:cNvSpPr>
          <p:nvPr/>
        </p:nvSpPr>
        <p:spPr bwMode="auto">
          <a:xfrm>
            <a:off x="1314450" y="1263650"/>
            <a:ext cx="6559550" cy="869950"/>
          </a:xfrm>
          <a:prstGeom prst="rect">
            <a:avLst/>
          </a:prstGeom>
          <a:noFill/>
          <a:ln w="9525">
            <a:noFill/>
            <a:miter lim="800000"/>
            <a:headEnd/>
            <a:tailEnd/>
          </a:ln>
        </p:spPr>
        <p:txBody>
          <a:bodyPr anchor="ctr"/>
          <a:lstStyle/>
          <a:p>
            <a:pPr algn="ctr" fontAlgn="auto">
              <a:spcBef>
                <a:spcPts val="0"/>
              </a:spcBef>
              <a:spcAft>
                <a:spcPts val="0"/>
              </a:spcAft>
              <a:defRPr/>
            </a:pPr>
            <a:r>
              <a:rPr lang="it-IT" sz="3200" b="1" dirty="0">
                <a:solidFill>
                  <a:schemeClr val="tx2">
                    <a:lumMod val="75000"/>
                  </a:schemeClr>
                </a:solidFill>
                <a:ea typeface="+mj-ea"/>
                <a:cs typeface="Arial" panose="020B0604020202020204" pitchFamily="34" charset="0"/>
              </a:rPr>
              <a:t>A Foundation for Good Health</a:t>
            </a:r>
          </a:p>
        </p:txBody>
      </p:sp>
      <p:sp>
        <p:nvSpPr>
          <p:cNvPr id="48136" name="Title 5">
            <a:extLst>
              <a:ext uri="{FF2B5EF4-FFF2-40B4-BE49-F238E27FC236}">
                <a16:creationId xmlns:a16="http://schemas.microsoft.com/office/drawing/2014/main" id="{963FB903-1843-48D1-AE50-24FECC8CD42B}"/>
              </a:ext>
            </a:extLst>
          </p:cNvPr>
          <p:cNvSpPr>
            <a:spLocks noGrp="1"/>
          </p:cNvSpPr>
          <p:nvPr>
            <p:ph type="title"/>
          </p:nvPr>
        </p:nvSpPr>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More Benefits of Probiotics</a:t>
            </a:r>
          </a:p>
        </p:txBody>
      </p:sp>
      <p:pic>
        <p:nvPicPr>
          <p:cNvPr id="48137" name="Picture 14" descr="iStock_000014260014Large.jpg">
            <a:extLst>
              <a:ext uri="{FF2B5EF4-FFF2-40B4-BE49-F238E27FC236}">
                <a16:creationId xmlns:a16="http://schemas.microsoft.com/office/drawing/2014/main" id="{FB860970-849B-45D1-A5CB-93E3CAD09C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49525" y="4413250"/>
            <a:ext cx="141605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5">
            <a:extLst>
              <a:ext uri="{FF2B5EF4-FFF2-40B4-BE49-F238E27FC236}">
                <a16:creationId xmlns:a16="http://schemas.microsoft.com/office/drawing/2014/main" id="{62663AA6-4567-438B-8D17-52DDCBC09E31}"/>
              </a:ext>
            </a:extLst>
          </p:cNvPr>
          <p:cNvSpPr>
            <a:spLocks noGrp="1"/>
          </p:cNvSpPr>
          <p:nvPr>
            <p:ph type="title"/>
          </p:nvPr>
        </p:nvSpPr>
        <p:spPr>
          <a:xfrm>
            <a:off x="457200" y="274638"/>
            <a:ext cx="8229600" cy="949325"/>
          </a:xfrm>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Acidophilus Plus</a:t>
            </a:r>
            <a:r>
              <a:rPr lang="en-US" altLang="en-US" baseline="30000">
                <a:latin typeface="Arial" panose="020B0604020202020204" pitchFamily="34" charset="0"/>
                <a:cs typeface="Arial" panose="020B0604020202020204" pitchFamily="34" charset="0"/>
              </a:rPr>
              <a:t>™</a:t>
            </a:r>
            <a:endParaRPr lang="en-US" altLang="en-US" baseline="30000">
              <a:solidFill>
                <a:srgbClr val="000000"/>
              </a:solidFill>
              <a:latin typeface="Arial" panose="020B0604020202020204" pitchFamily="34" charset="0"/>
              <a:cs typeface="Arial" panose="020B0604020202020204" pitchFamily="34" charset="0"/>
            </a:endParaRPr>
          </a:p>
        </p:txBody>
      </p:sp>
      <p:sp>
        <p:nvSpPr>
          <p:cNvPr id="50179" name="Content Placeholder 2">
            <a:extLst>
              <a:ext uri="{FF2B5EF4-FFF2-40B4-BE49-F238E27FC236}">
                <a16:creationId xmlns:a16="http://schemas.microsoft.com/office/drawing/2014/main" id="{3AFC1545-B256-4189-8EE2-2653BE40A54F}"/>
              </a:ext>
            </a:extLst>
          </p:cNvPr>
          <p:cNvSpPr>
            <a:spLocks noGrp="1"/>
          </p:cNvSpPr>
          <p:nvPr>
            <p:ph idx="1"/>
          </p:nvPr>
        </p:nvSpPr>
        <p:spPr>
          <a:xfrm>
            <a:off x="457200" y="1600200"/>
            <a:ext cx="5791200" cy="4748213"/>
          </a:xfrm>
        </p:spPr>
        <p:txBody>
          <a:bodyPr/>
          <a:lstStyle/>
          <a:p>
            <a:pPr eaLnBrk="1" hangingPunct="1"/>
            <a:r>
              <a:rPr lang="en-US" altLang="en-US" sz="2800" dirty="0">
                <a:latin typeface="Arial" panose="020B0604020202020204" pitchFamily="34" charset="0"/>
                <a:cs typeface="Arial" panose="020B0604020202020204" pitchFamily="34" charset="0"/>
              </a:rPr>
              <a:t>Promotes healthy gastro-intestinal balance of </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good</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 bacteria while helping keep </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bad</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 bacteria in check</a:t>
            </a:r>
            <a:r>
              <a:rPr lang="en-US" altLang="ja-JP" sz="2800" baseline="30000" dirty="0">
                <a:latin typeface="Arial" panose="020B0604020202020204" pitchFamily="34" charset="0"/>
                <a:cs typeface="Arial" panose="020B0604020202020204" pitchFamily="34" charset="0"/>
              </a:rPr>
              <a:t>*</a:t>
            </a:r>
          </a:p>
          <a:p>
            <a:pPr eaLnBrk="1" hangingPunct="1"/>
            <a:endParaRPr lang="en-US" altLang="ja-JP" sz="2800" dirty="0">
              <a:latin typeface="Arial" panose="020B0604020202020204" pitchFamily="34" charset="0"/>
              <a:cs typeface="Arial" panose="020B0604020202020204" pitchFamily="34" charset="0"/>
            </a:endParaRPr>
          </a:p>
          <a:p>
            <a:pPr eaLnBrk="1" hangingPunct="1"/>
            <a:r>
              <a:rPr lang="en-US" altLang="en-US" sz="2800" dirty="0">
                <a:latin typeface="Arial" panose="020B0604020202020204" pitchFamily="34" charset="0"/>
                <a:cs typeface="Arial" panose="020B0604020202020204" pitchFamily="34" charset="0"/>
              </a:rPr>
              <a:t>Guaranteed </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live</a:t>
            </a:r>
            <a:r>
              <a:rPr lang="ja-JP" altLang="en-US" sz="2800" dirty="0">
                <a:latin typeface="Arial" panose="020B0604020202020204" pitchFamily="34" charset="0"/>
                <a:cs typeface="Arial" panose="020B0604020202020204" pitchFamily="34" charset="0"/>
              </a:rPr>
              <a:t>’</a:t>
            </a:r>
            <a:r>
              <a:rPr lang="en-US" altLang="ja-JP" sz="2800" dirty="0">
                <a:latin typeface="Arial" panose="020B0604020202020204" pitchFamily="34" charset="0"/>
                <a:cs typeface="Arial" panose="020B0604020202020204" pitchFamily="34" charset="0"/>
              </a:rPr>
              <a:t> active cultures</a:t>
            </a:r>
            <a:endParaRPr lang="en-US" altLang="en-US" sz="2800" dirty="0">
              <a:latin typeface="Arial" panose="020B0604020202020204" pitchFamily="34" charset="0"/>
              <a:cs typeface="Arial" panose="020B0604020202020204" pitchFamily="34" charset="0"/>
            </a:endParaRPr>
          </a:p>
        </p:txBody>
      </p:sp>
      <p:pic>
        <p:nvPicPr>
          <p:cNvPr id="50180" name="Picture 7" descr="acidophilusPlus.psd">
            <a:extLst>
              <a:ext uri="{FF2B5EF4-FFF2-40B4-BE49-F238E27FC236}">
                <a16:creationId xmlns:a16="http://schemas.microsoft.com/office/drawing/2014/main" id="{5E39629B-694A-4EC1-BC85-8CD2741C5F8B}"/>
              </a:ext>
            </a:extLst>
          </p:cNvPr>
          <p:cNvPicPr>
            <a:picLocks noChangeAspect="1"/>
          </p:cNvPicPr>
          <p:nvPr/>
        </p:nvPicPr>
        <p:blipFill>
          <a:blip r:embed="rId3">
            <a:extLst>
              <a:ext uri="{28A0092B-C50C-407E-A947-70E740481C1C}">
                <a14:useLocalDpi xmlns:a14="http://schemas.microsoft.com/office/drawing/2010/main" val="0"/>
              </a:ext>
            </a:extLst>
          </a:blip>
          <a:srcRect l="14946" t="15268" r="11160" b="8601"/>
          <a:stretch>
            <a:fillRect/>
          </a:stretch>
        </p:blipFill>
        <p:spPr bwMode="auto">
          <a:xfrm>
            <a:off x="6186488" y="1223963"/>
            <a:ext cx="2500312"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 descr="fda.jpg">
            <a:extLst>
              <a:ext uri="{FF2B5EF4-FFF2-40B4-BE49-F238E27FC236}">
                <a16:creationId xmlns:a16="http://schemas.microsoft.com/office/drawing/2014/main" id="{CC433F73-C88C-CD47-84C7-CF5A8CD3FC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1" descr="http://www.pharmer.org/files/images/pill_0.JPG">
            <a:extLst>
              <a:ext uri="{FF2B5EF4-FFF2-40B4-BE49-F238E27FC236}">
                <a16:creationId xmlns:a16="http://schemas.microsoft.com/office/drawing/2014/main" id="{43D60A6A-B97F-470F-9F40-D51F23A0E31C}"/>
              </a:ext>
            </a:extLst>
          </p:cNvPr>
          <p:cNvPicPr>
            <a:picLocks noChangeAspect="1" noChangeArrowheads="1"/>
          </p:cNvPicPr>
          <p:nvPr/>
        </p:nvPicPr>
        <p:blipFill>
          <a:blip r:embed="rId3">
            <a:clrChange>
              <a:clrFrom>
                <a:srgbClr val="060105"/>
              </a:clrFrom>
              <a:clrTo>
                <a:srgbClr val="060105">
                  <a:alpha val="0"/>
                </a:srgbClr>
              </a:clrTo>
            </a:clrChange>
            <a:lum bright="70000" contrast="-70000"/>
            <a:extLst>
              <a:ext uri="{28A0092B-C50C-407E-A947-70E740481C1C}">
                <a14:useLocalDpi xmlns:a14="http://schemas.microsoft.com/office/drawing/2010/main" val="0"/>
              </a:ext>
            </a:extLst>
          </a:blip>
          <a:srcRect l="26166" t="45076" r="42734" b="11288"/>
          <a:stretch>
            <a:fillRect/>
          </a:stretch>
        </p:blipFill>
        <p:spPr bwMode="auto">
          <a:xfrm>
            <a:off x="2997200" y="3357563"/>
            <a:ext cx="11525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a:extLst>
              <a:ext uri="{FF2B5EF4-FFF2-40B4-BE49-F238E27FC236}">
                <a16:creationId xmlns:a16="http://schemas.microsoft.com/office/drawing/2014/main" id="{415D92F2-5E51-4B68-8B89-9BC3BAFABC7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80250" y="1446213"/>
            <a:ext cx="1725613" cy="1741487"/>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itle 5">
            <a:extLst>
              <a:ext uri="{FF2B5EF4-FFF2-40B4-BE49-F238E27FC236}">
                <a16:creationId xmlns:a16="http://schemas.microsoft.com/office/drawing/2014/main" id="{0BF88A43-630F-41BB-8EF4-43B4046ED802}"/>
              </a:ext>
            </a:extLst>
          </p:cNvPr>
          <p:cNvSpPr>
            <a:spLocks noGrp="1"/>
          </p:cNvSpPr>
          <p:nvPr>
            <p:ph type="title"/>
          </p:nvPr>
        </p:nvSpPr>
        <p:spPr/>
        <p:txBody>
          <a:bodyPr/>
          <a:lstStyle/>
          <a:p>
            <a:pPr eaLnBrk="1" hangingPunct="1"/>
            <a:r>
              <a:rPr lang="en-US" altLang="en-US">
                <a:solidFill>
                  <a:srgbClr val="000000"/>
                </a:solidFill>
                <a:latin typeface="Arial" panose="020B0604020202020204" pitchFamily="34" charset="0"/>
                <a:cs typeface="Arial" panose="020B0604020202020204" pitchFamily="34" charset="0"/>
              </a:rPr>
              <a:t>Acidophilus Plus</a:t>
            </a:r>
            <a:r>
              <a:rPr lang="en-US" altLang="en-US" baseline="30000">
                <a:latin typeface="Arial" panose="020B0604020202020204" pitchFamily="34" charset="0"/>
                <a:cs typeface="Arial" panose="020B0604020202020204" pitchFamily="34" charset="0"/>
              </a:rPr>
              <a:t>™</a:t>
            </a:r>
            <a:endParaRPr lang="en-US" altLang="en-US" baseline="30000">
              <a:solidFill>
                <a:srgbClr val="000000"/>
              </a:solidFill>
              <a:latin typeface="Arial" panose="020B0604020202020204" pitchFamily="34" charset="0"/>
              <a:cs typeface="Arial" panose="020B0604020202020204" pitchFamily="34" charset="0"/>
            </a:endParaRPr>
          </a:p>
        </p:txBody>
      </p:sp>
      <p:sp>
        <p:nvSpPr>
          <p:cNvPr id="52229" name="Content Placeholder 8">
            <a:extLst>
              <a:ext uri="{FF2B5EF4-FFF2-40B4-BE49-F238E27FC236}">
                <a16:creationId xmlns:a16="http://schemas.microsoft.com/office/drawing/2014/main" id="{500566A6-900F-4D16-A0A8-7C942C512B23}"/>
              </a:ext>
            </a:extLst>
          </p:cNvPr>
          <p:cNvSpPr>
            <a:spLocks noGrp="1"/>
          </p:cNvSpPr>
          <p:nvPr>
            <p:ph idx="1"/>
          </p:nvPr>
        </p:nvSpPr>
        <p:spPr>
          <a:xfrm>
            <a:off x="2657475" y="1649413"/>
            <a:ext cx="4422775" cy="1998662"/>
          </a:xfrm>
        </p:spPr>
        <p:txBody>
          <a:bodyPr/>
          <a:lstStyle/>
          <a:p>
            <a:pPr eaLnBrk="1" hangingPunct="1"/>
            <a:r>
              <a:rPr lang="en-US" altLang="en-US" sz="2000" dirty="0">
                <a:solidFill>
                  <a:srgbClr val="000000"/>
                </a:solidFill>
                <a:latin typeface="Arial" panose="020B0604020202020204" pitchFamily="34" charset="0"/>
                <a:cs typeface="Arial" panose="020B0604020202020204" pitchFamily="34" charset="0"/>
              </a:rPr>
              <a:t>Whole food-derived</a:t>
            </a:r>
          </a:p>
          <a:p>
            <a:pPr eaLnBrk="1" hangingPunct="1"/>
            <a:r>
              <a:rPr lang="en-US" altLang="en-US" sz="2000" dirty="0">
                <a:solidFill>
                  <a:srgbClr val="000000"/>
                </a:solidFill>
                <a:latin typeface="Arial" panose="020B0604020202020204" pitchFamily="34" charset="0"/>
                <a:cs typeface="Arial" panose="020B0604020202020204" pitchFamily="34" charset="0"/>
              </a:rPr>
              <a:t>Concentrated active cultures</a:t>
            </a:r>
          </a:p>
          <a:p>
            <a:pPr eaLnBrk="1" hangingPunct="1"/>
            <a:r>
              <a:rPr lang="en-US" altLang="en-US" sz="2000" dirty="0">
                <a:solidFill>
                  <a:srgbClr val="7030A0"/>
                </a:solidFill>
                <a:latin typeface="Arial" panose="020B0604020202020204" pitchFamily="34" charset="0"/>
                <a:cs typeface="Arial" panose="020B0604020202020204" pitchFamily="34" charset="0"/>
              </a:rPr>
              <a:t>5 billion </a:t>
            </a:r>
            <a:r>
              <a:rPr lang="ja-JP" altLang="en-US" sz="2000" dirty="0">
                <a:solidFill>
                  <a:srgbClr val="7030A0"/>
                </a:solidFill>
                <a:latin typeface="Arial" panose="020B0604020202020204" pitchFamily="34" charset="0"/>
                <a:cs typeface="Arial" panose="020B0604020202020204" pitchFamily="34" charset="0"/>
              </a:rPr>
              <a:t>‘</a:t>
            </a:r>
            <a:r>
              <a:rPr lang="en-US" altLang="ja-JP" sz="2000" dirty="0">
                <a:solidFill>
                  <a:srgbClr val="7030A0"/>
                </a:solidFill>
                <a:latin typeface="Arial" panose="020B0604020202020204" pitchFamily="34" charset="0"/>
                <a:cs typeface="Arial" panose="020B0604020202020204" pitchFamily="34" charset="0"/>
              </a:rPr>
              <a:t>live</a:t>
            </a:r>
            <a:r>
              <a:rPr lang="ja-JP" altLang="en-US" sz="2000" dirty="0">
                <a:solidFill>
                  <a:srgbClr val="7030A0"/>
                </a:solidFill>
                <a:latin typeface="Arial" panose="020B0604020202020204" pitchFamily="34" charset="0"/>
                <a:cs typeface="Arial" panose="020B0604020202020204" pitchFamily="34" charset="0"/>
              </a:rPr>
              <a:t>’</a:t>
            </a:r>
            <a:r>
              <a:rPr lang="en-US" altLang="ja-JP" sz="2000" dirty="0">
                <a:solidFill>
                  <a:srgbClr val="7030A0"/>
                </a:solidFill>
                <a:latin typeface="Arial" panose="020B0604020202020204" pitchFamily="34" charset="0"/>
                <a:cs typeface="Arial" panose="020B0604020202020204" pitchFamily="34" charset="0"/>
              </a:rPr>
              <a:t> microflora delivered directly to the intestine</a:t>
            </a:r>
            <a:endParaRPr lang="en-US" altLang="en-US" sz="2000" dirty="0">
              <a:solidFill>
                <a:srgbClr val="7030A0"/>
              </a:solidFill>
              <a:latin typeface="Arial" panose="020B0604020202020204" pitchFamily="34" charset="0"/>
              <a:cs typeface="Arial" panose="020B0604020202020204" pitchFamily="34" charset="0"/>
            </a:endParaRPr>
          </a:p>
        </p:txBody>
      </p:sp>
      <p:grpSp>
        <p:nvGrpSpPr>
          <p:cNvPr id="52230" name="Group 13">
            <a:extLst>
              <a:ext uri="{FF2B5EF4-FFF2-40B4-BE49-F238E27FC236}">
                <a16:creationId xmlns:a16="http://schemas.microsoft.com/office/drawing/2014/main" id="{F68D61A2-4E55-41F0-B42D-CCC75FE000D4}"/>
              </a:ext>
            </a:extLst>
          </p:cNvPr>
          <p:cNvGrpSpPr>
            <a:grpSpLocks/>
          </p:cNvGrpSpPr>
          <p:nvPr/>
        </p:nvGrpSpPr>
        <p:grpSpPr bwMode="auto">
          <a:xfrm>
            <a:off x="4940300" y="4335463"/>
            <a:ext cx="3325813" cy="2141537"/>
            <a:chOff x="3019425" y="2973388"/>
            <a:chExt cx="5205413" cy="3351212"/>
          </a:xfrm>
        </p:grpSpPr>
        <p:pic>
          <p:nvPicPr>
            <p:cNvPr id="52235" name="Picture 19" descr="http://bp3.blogger.com/_D8-hTO3S-Gs/SGUyTHC8QoI/AAAAAAAAASo/bEvXV1pu6kc/s320/yogurt-cup.jpg">
              <a:extLst>
                <a:ext uri="{FF2B5EF4-FFF2-40B4-BE49-F238E27FC236}">
                  <a16:creationId xmlns:a16="http://schemas.microsoft.com/office/drawing/2014/main" id="{4354D076-C953-4032-A51E-6D7FB9416543}"/>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45238" y="2973388"/>
              <a:ext cx="1063625"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6" name="Picture 9" descr="http://leviathanonline.com/wordpress/wp-content/uploads/2007/08/glass-of-milk.jpg">
              <a:extLst>
                <a:ext uri="{FF2B5EF4-FFF2-40B4-BE49-F238E27FC236}">
                  <a16:creationId xmlns:a16="http://schemas.microsoft.com/office/drawing/2014/main" id="{6348EBA5-2AFD-4BE1-A847-1D650AE8273E}"/>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91000" y="4724400"/>
              <a:ext cx="1062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7" name="Picture 11" descr="http://leviathanonline.com/wordpress/wp-content/uploads/2007/08/glass-of-milk.jpg">
              <a:extLst>
                <a:ext uri="{FF2B5EF4-FFF2-40B4-BE49-F238E27FC236}">
                  <a16:creationId xmlns:a16="http://schemas.microsoft.com/office/drawing/2014/main" id="{29E5666C-CD7D-4756-A618-6CE72B1C3B74}"/>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81600" y="4648200"/>
              <a:ext cx="1062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8" name="Picture 13" descr="http://leviathanonline.com/wordpress/wp-content/uploads/2007/08/glass-of-milk.jpg">
              <a:extLst>
                <a:ext uri="{FF2B5EF4-FFF2-40B4-BE49-F238E27FC236}">
                  <a16:creationId xmlns:a16="http://schemas.microsoft.com/office/drawing/2014/main" id="{CF389242-3550-4F18-9D6C-9B0C5038DEBD}"/>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72200" y="4724400"/>
              <a:ext cx="1062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9" name="Picture 15" descr="http://leviathanonline.com/wordpress/wp-content/uploads/2007/08/glass-of-milk.jpg">
              <a:extLst>
                <a:ext uri="{FF2B5EF4-FFF2-40B4-BE49-F238E27FC236}">
                  <a16:creationId xmlns:a16="http://schemas.microsoft.com/office/drawing/2014/main" id="{97F75E88-D057-48AF-B6E7-D614FEE04BB4}"/>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162800" y="4648200"/>
              <a:ext cx="1062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0" name="Picture 17" descr="http://leviathanonline.com/wordpress/wp-content/uploads/2007/08/glass-of-milk.jpg">
              <a:extLst>
                <a:ext uri="{FF2B5EF4-FFF2-40B4-BE49-F238E27FC236}">
                  <a16:creationId xmlns:a16="http://schemas.microsoft.com/office/drawing/2014/main" id="{7D29A167-E0A5-43EE-8514-51D49C05E29A}"/>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00400" y="4648200"/>
              <a:ext cx="106203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1" name="Picture 19" descr="http://bp3.blogger.com/_D8-hTO3S-Gs/SGUyTHC8QoI/AAAAAAAAASo/bEvXV1pu6kc/s320/yogurt-cup.jpg">
              <a:extLst>
                <a:ext uri="{FF2B5EF4-FFF2-40B4-BE49-F238E27FC236}">
                  <a16:creationId xmlns:a16="http://schemas.microsoft.com/office/drawing/2014/main" id="{2E21B0AF-F1F7-4D6C-9A4D-9484A75D07E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19425" y="2978150"/>
              <a:ext cx="1062038"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2" name="Picture 19" descr="http://bp3.blogger.com/_D8-hTO3S-Gs/SGUyTHC8QoI/AAAAAAAAASo/bEvXV1pu6kc/s320/yogurt-cup.jpg">
              <a:extLst>
                <a:ext uri="{FF2B5EF4-FFF2-40B4-BE49-F238E27FC236}">
                  <a16:creationId xmlns:a16="http://schemas.microsoft.com/office/drawing/2014/main" id="{5E0362D1-6C5F-47D3-A342-C5A841CCA06C}"/>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81425" y="2978150"/>
              <a:ext cx="1062038"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3" name="Picture 19" descr="http://bp3.blogger.com/_D8-hTO3S-Gs/SGUyTHC8QoI/AAAAAAAAASo/bEvXV1pu6kc/s320/yogurt-cup.jpg">
              <a:extLst>
                <a:ext uri="{FF2B5EF4-FFF2-40B4-BE49-F238E27FC236}">
                  <a16:creationId xmlns:a16="http://schemas.microsoft.com/office/drawing/2014/main" id="{3E2CF4B4-BDA0-4315-95F6-F5AA1448703C}"/>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13275" y="2978150"/>
              <a:ext cx="1062038"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4" name="Picture 19" descr="http://bp3.blogger.com/_D8-hTO3S-Gs/SGUyTHC8QoI/AAAAAAAAASo/bEvXV1pu6kc/s320/yogurt-cup.jpg">
              <a:extLst>
                <a:ext uri="{FF2B5EF4-FFF2-40B4-BE49-F238E27FC236}">
                  <a16:creationId xmlns:a16="http://schemas.microsoft.com/office/drawing/2014/main" id="{7ED6E3C6-83C1-4202-9E65-511B66656E9A}"/>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40363" y="2978150"/>
              <a:ext cx="1062037"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5" name="Picture 19" descr="http://bp3.blogger.com/_D8-hTO3S-Gs/SGUyTHC8QoI/AAAAAAAAASo/bEvXV1pu6kc/s320/yogurt-cup.jpg">
              <a:extLst>
                <a:ext uri="{FF2B5EF4-FFF2-40B4-BE49-F238E27FC236}">
                  <a16:creationId xmlns:a16="http://schemas.microsoft.com/office/drawing/2014/main" id="{E535B696-516F-492B-8051-2A9385075DBB}"/>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51200" y="3509963"/>
              <a:ext cx="1062038"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6" name="Picture 19" descr="http://bp3.blogger.com/_D8-hTO3S-Gs/SGUyTHC8QoI/AAAAAAAAASo/bEvXV1pu6kc/s320/yogurt-cup.jpg">
              <a:extLst>
                <a:ext uri="{FF2B5EF4-FFF2-40B4-BE49-F238E27FC236}">
                  <a16:creationId xmlns:a16="http://schemas.microsoft.com/office/drawing/2014/main" id="{23556C5E-D456-4468-8527-C7BCA84EC8D5}"/>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72175" y="3509963"/>
              <a:ext cx="1062038"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7" name="Picture 19" descr="http://bp3.blogger.com/_D8-hTO3S-Gs/SGUyTHC8QoI/AAAAAAAAASo/bEvXV1pu6kc/s320/yogurt-cup.jpg">
              <a:extLst>
                <a:ext uri="{FF2B5EF4-FFF2-40B4-BE49-F238E27FC236}">
                  <a16:creationId xmlns:a16="http://schemas.microsoft.com/office/drawing/2014/main" id="{C499EBD9-DD38-434F-B329-BCBA9F0C4C95}"/>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3500" y="3509963"/>
              <a:ext cx="106362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8" name="Picture 19" descr="http://bp3.blogger.com/_D8-hTO3S-Gs/SGUyTHC8QoI/AAAAAAAAASo/bEvXV1pu6kc/s320/yogurt-cup.jpg">
              <a:extLst>
                <a:ext uri="{FF2B5EF4-FFF2-40B4-BE49-F238E27FC236}">
                  <a16:creationId xmlns:a16="http://schemas.microsoft.com/office/drawing/2014/main" id="{12106D10-CDC7-40F8-91F2-9731E52C7092}"/>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21163" y="3509963"/>
              <a:ext cx="1062037"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49" name="Picture 19" descr="http://bp3.blogger.com/_D8-hTO3S-Gs/SGUyTHC8QoI/AAAAAAAAASo/bEvXV1pu6kc/s320/yogurt-cup.jpg">
              <a:extLst>
                <a:ext uri="{FF2B5EF4-FFF2-40B4-BE49-F238E27FC236}">
                  <a16:creationId xmlns:a16="http://schemas.microsoft.com/office/drawing/2014/main" id="{4B0BDE1D-5E69-4827-84EA-B071EE4047DA}"/>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877050" y="3505200"/>
              <a:ext cx="1062038"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 name="Text Placeholder 4">
            <a:extLst>
              <a:ext uri="{FF2B5EF4-FFF2-40B4-BE49-F238E27FC236}">
                <a16:creationId xmlns:a16="http://schemas.microsoft.com/office/drawing/2014/main" id="{4721DB9D-2749-4965-B31B-70C503ABC8E6}"/>
              </a:ext>
            </a:extLst>
          </p:cNvPr>
          <p:cNvSpPr txBox="1">
            <a:spLocks/>
          </p:cNvSpPr>
          <p:nvPr/>
        </p:nvSpPr>
        <p:spPr bwMode="auto">
          <a:xfrm>
            <a:off x="2006600" y="4343400"/>
            <a:ext cx="3008313" cy="2362200"/>
          </a:xfrm>
          <a:prstGeom prst="rect">
            <a:avLst/>
          </a:prstGeom>
          <a:noFill/>
          <a:ln w="9525">
            <a:noFill/>
            <a:miter lim="800000"/>
            <a:headEnd/>
            <a:tailEnd/>
          </a:ln>
        </p:spPr>
        <p:txBody>
          <a:bodyPr/>
          <a:lstStyle/>
          <a:p>
            <a:pPr marL="342900" indent="-342900" algn="r" fontAlgn="auto">
              <a:spcBef>
                <a:spcPts val="0"/>
              </a:spcBef>
              <a:spcAft>
                <a:spcPts val="0"/>
              </a:spcAft>
              <a:buFont typeface="Arial" pitchFamily="34" charset="0"/>
              <a:buNone/>
              <a:defRPr/>
            </a:pPr>
            <a:r>
              <a:rPr lang="en-US" b="1" dirty="0">
                <a:solidFill>
                  <a:schemeClr val="tx1">
                    <a:lumMod val="85000"/>
                    <a:lumOff val="15000"/>
                  </a:schemeClr>
                </a:solidFill>
                <a:ea typeface="+mn-ea"/>
                <a:cs typeface="Arial" panose="020B0604020202020204" pitchFamily="34" charset="0"/>
              </a:rPr>
              <a:t>10 servings</a:t>
            </a:r>
          </a:p>
          <a:p>
            <a:pPr marL="342900" indent="-342900" algn="r" fontAlgn="auto">
              <a:spcBef>
                <a:spcPts val="0"/>
              </a:spcBef>
              <a:spcAft>
                <a:spcPts val="0"/>
              </a:spcAft>
              <a:buFont typeface="Arial" pitchFamily="34" charset="0"/>
              <a:buNone/>
              <a:defRPr/>
            </a:pPr>
            <a:r>
              <a:rPr lang="en-US" dirty="0">
                <a:solidFill>
                  <a:schemeClr val="tx1">
                    <a:lumMod val="85000"/>
                    <a:lumOff val="15000"/>
                  </a:schemeClr>
                </a:solidFill>
                <a:ea typeface="+mn-ea"/>
                <a:cs typeface="Arial" panose="020B0604020202020204" pitchFamily="34" charset="0"/>
              </a:rPr>
              <a:t> of yogurt </a:t>
            </a:r>
          </a:p>
          <a:p>
            <a:pPr marL="342900" indent="-342900" algn="r" fontAlgn="auto">
              <a:spcBef>
                <a:spcPts val="0"/>
              </a:spcBef>
              <a:spcAft>
                <a:spcPts val="0"/>
              </a:spcAft>
              <a:buFont typeface="Arial" pitchFamily="34" charset="0"/>
              <a:buNone/>
              <a:defRPr/>
            </a:pPr>
            <a:endParaRPr lang="en-US" sz="1050" dirty="0">
              <a:solidFill>
                <a:schemeClr val="tx1">
                  <a:lumMod val="85000"/>
                  <a:lumOff val="15000"/>
                </a:schemeClr>
              </a:solidFill>
              <a:ea typeface="+mn-ea"/>
              <a:cs typeface="Arial" panose="020B0604020202020204" pitchFamily="34" charset="0"/>
            </a:endParaRPr>
          </a:p>
          <a:p>
            <a:pPr marL="342900" indent="-342900" algn="r" fontAlgn="auto">
              <a:spcBef>
                <a:spcPts val="0"/>
              </a:spcBef>
              <a:spcAft>
                <a:spcPts val="0"/>
              </a:spcAft>
              <a:buFont typeface="Arial" pitchFamily="34" charset="0"/>
              <a:buNone/>
              <a:defRPr/>
            </a:pPr>
            <a:r>
              <a:rPr lang="en-US" b="1" dirty="0">
                <a:solidFill>
                  <a:schemeClr val="tx1">
                    <a:lumMod val="85000"/>
                    <a:lumOff val="15000"/>
                  </a:schemeClr>
                </a:solidFill>
                <a:ea typeface="+mn-ea"/>
                <a:cs typeface="Arial" panose="020B0604020202020204" pitchFamily="34" charset="0"/>
              </a:rPr>
              <a:t>OR</a:t>
            </a:r>
          </a:p>
          <a:p>
            <a:pPr marL="342900" indent="-342900" algn="r" fontAlgn="auto">
              <a:spcBef>
                <a:spcPts val="0"/>
              </a:spcBef>
              <a:spcAft>
                <a:spcPts val="0"/>
              </a:spcAft>
              <a:buFont typeface="Arial" pitchFamily="34" charset="0"/>
              <a:buNone/>
              <a:defRPr/>
            </a:pPr>
            <a:endParaRPr lang="en-US" sz="1050" dirty="0">
              <a:solidFill>
                <a:schemeClr val="tx1">
                  <a:lumMod val="85000"/>
                  <a:lumOff val="15000"/>
                </a:schemeClr>
              </a:solidFill>
              <a:ea typeface="+mn-ea"/>
              <a:cs typeface="Arial" panose="020B0604020202020204" pitchFamily="34" charset="0"/>
            </a:endParaRPr>
          </a:p>
          <a:p>
            <a:pPr marL="342900" indent="-342900" algn="r" fontAlgn="auto">
              <a:spcBef>
                <a:spcPts val="0"/>
              </a:spcBef>
              <a:spcAft>
                <a:spcPts val="0"/>
              </a:spcAft>
              <a:buFont typeface="Arial" pitchFamily="34" charset="0"/>
              <a:buNone/>
              <a:defRPr/>
            </a:pPr>
            <a:r>
              <a:rPr lang="en-US" b="1" dirty="0">
                <a:solidFill>
                  <a:schemeClr val="tx1">
                    <a:lumMod val="85000"/>
                    <a:lumOff val="15000"/>
                  </a:schemeClr>
                </a:solidFill>
                <a:ea typeface="+mn-ea"/>
                <a:cs typeface="Arial" panose="020B0604020202020204" pitchFamily="34" charset="0"/>
              </a:rPr>
              <a:t>5 servings</a:t>
            </a:r>
          </a:p>
          <a:p>
            <a:pPr marL="342900" indent="-342900" algn="r" fontAlgn="auto">
              <a:spcBef>
                <a:spcPts val="0"/>
              </a:spcBef>
              <a:spcAft>
                <a:spcPts val="0"/>
              </a:spcAft>
              <a:buFont typeface="Arial" pitchFamily="34" charset="0"/>
              <a:buNone/>
              <a:defRPr/>
            </a:pPr>
            <a:r>
              <a:rPr lang="en-US" dirty="0">
                <a:solidFill>
                  <a:schemeClr val="tx1">
                    <a:lumMod val="85000"/>
                    <a:lumOff val="15000"/>
                  </a:schemeClr>
                </a:solidFill>
                <a:ea typeface="+mn-ea"/>
                <a:cs typeface="Arial" panose="020B0604020202020204" pitchFamily="34" charset="0"/>
              </a:rPr>
              <a:t> of acidophilus Milk</a:t>
            </a:r>
            <a:r>
              <a:rPr lang="en-US" sz="1600" dirty="0">
                <a:solidFill>
                  <a:schemeClr val="tx1">
                    <a:lumMod val="85000"/>
                    <a:lumOff val="15000"/>
                  </a:schemeClr>
                </a:solidFill>
                <a:ea typeface="+mn-ea"/>
                <a:cs typeface="Arial" panose="020B0604020202020204" pitchFamily="34" charset="0"/>
              </a:rPr>
              <a:t>        </a:t>
            </a:r>
          </a:p>
        </p:txBody>
      </p:sp>
      <p:sp>
        <p:nvSpPr>
          <p:cNvPr id="52232" name="Rectangle 5">
            <a:extLst>
              <a:ext uri="{FF2B5EF4-FFF2-40B4-BE49-F238E27FC236}">
                <a16:creationId xmlns:a16="http://schemas.microsoft.com/office/drawing/2014/main" id="{43CDD745-D747-40C0-AF03-DA3CB03BEC1D}"/>
              </a:ext>
            </a:extLst>
          </p:cNvPr>
          <p:cNvSpPr>
            <a:spLocks noChangeArrowheads="1"/>
          </p:cNvSpPr>
          <p:nvPr/>
        </p:nvSpPr>
        <p:spPr bwMode="auto">
          <a:xfrm>
            <a:off x="3287713" y="3735388"/>
            <a:ext cx="52466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1600" b="1">
                <a:solidFill>
                  <a:srgbClr val="254061"/>
                </a:solidFill>
                <a:latin typeface="Arial" panose="020B0604020202020204" pitchFamily="34" charset="0"/>
                <a:cs typeface="Arial" panose="020B0604020202020204" pitchFamily="34" charset="0"/>
              </a:rPr>
              <a:t>One Acidophilus Plus</a:t>
            </a:r>
            <a:r>
              <a:rPr lang="en-US" altLang="en-US" sz="1600" b="1" baseline="30000">
                <a:solidFill>
                  <a:srgbClr val="254061"/>
                </a:solidFill>
                <a:latin typeface="Arial" panose="020B0604020202020204" pitchFamily="34" charset="0"/>
                <a:cs typeface="Arial" panose="020B0604020202020204" pitchFamily="34" charset="0"/>
              </a:rPr>
              <a:t>™</a:t>
            </a:r>
            <a:r>
              <a:rPr lang="en-US" altLang="en-US" sz="1600" b="1">
                <a:solidFill>
                  <a:srgbClr val="254061"/>
                </a:solidFill>
                <a:latin typeface="Arial" panose="020B0604020202020204" pitchFamily="34" charset="0"/>
                <a:cs typeface="Arial" panose="020B0604020202020204" pitchFamily="34" charset="0"/>
              </a:rPr>
              <a:t> capsule equals:</a:t>
            </a:r>
          </a:p>
        </p:txBody>
      </p:sp>
      <p:pic>
        <p:nvPicPr>
          <p:cNvPr id="52233" name="Picture 28" descr="acidophilusPlus.psd">
            <a:extLst>
              <a:ext uri="{FF2B5EF4-FFF2-40B4-BE49-F238E27FC236}">
                <a16:creationId xmlns:a16="http://schemas.microsoft.com/office/drawing/2014/main" id="{22A3BB04-4A89-4074-85D1-2CA78B708B60}"/>
              </a:ext>
            </a:extLst>
          </p:cNvPr>
          <p:cNvPicPr>
            <a:picLocks noChangeAspect="1"/>
          </p:cNvPicPr>
          <p:nvPr/>
        </p:nvPicPr>
        <p:blipFill>
          <a:blip r:embed="rId7">
            <a:extLst>
              <a:ext uri="{28A0092B-C50C-407E-A947-70E740481C1C}">
                <a14:useLocalDpi xmlns:a14="http://schemas.microsoft.com/office/drawing/2010/main" val="0"/>
              </a:ext>
            </a:extLst>
          </a:blip>
          <a:srcRect l="14946" t="15268" r="11160" b="8601"/>
          <a:stretch>
            <a:fillRect/>
          </a:stretch>
        </p:blipFill>
        <p:spPr bwMode="auto">
          <a:xfrm>
            <a:off x="454025" y="1446213"/>
            <a:ext cx="2498725"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 descr="fda.jpg">
            <a:extLst>
              <a:ext uri="{FF2B5EF4-FFF2-40B4-BE49-F238E27FC236}">
                <a16:creationId xmlns:a16="http://schemas.microsoft.com/office/drawing/2014/main" id="{417CA2CE-5E9D-3641-A318-C81B2E96E2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a:extLst>
              <a:ext uri="{FF2B5EF4-FFF2-40B4-BE49-F238E27FC236}">
                <a16:creationId xmlns:a16="http://schemas.microsoft.com/office/drawing/2014/main" id="{11FA22BD-BC12-40C5-A227-74FA1ACFD13B}"/>
              </a:ext>
            </a:extLst>
          </p:cNvPr>
          <p:cNvSpPr txBox="1">
            <a:spLocks noChangeArrowheads="1"/>
          </p:cNvSpPr>
          <p:nvPr/>
        </p:nvSpPr>
        <p:spPr bwMode="auto">
          <a:xfrm>
            <a:off x="1438275" y="385763"/>
            <a:ext cx="6096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sz="4400" dirty="0">
                <a:solidFill>
                  <a:srgbClr val="1E1C11"/>
                </a:solidFill>
                <a:latin typeface="Arial" panose="020B0604020202020204" pitchFamily="34" charset="0"/>
                <a:cs typeface="Arial" panose="020B0604020202020204" pitchFamily="34" charset="0"/>
              </a:rPr>
              <a:t>The NeoLife Difference</a:t>
            </a:r>
          </a:p>
          <a:p>
            <a:pPr algn="ctr" eaLnBrk="1" hangingPunct="1">
              <a:spcBef>
                <a:spcPct val="0"/>
              </a:spcBef>
              <a:buFontTx/>
              <a:buNone/>
            </a:pPr>
            <a:endParaRPr lang="en-US" altLang="en-US" sz="4400" dirty="0">
              <a:solidFill>
                <a:srgbClr val="000000"/>
              </a:solidFill>
              <a:latin typeface="Arial" panose="020B0604020202020204" pitchFamily="34" charset="0"/>
              <a:cs typeface="Arial" panose="020B0604020202020204" pitchFamily="34" charset="0"/>
            </a:endParaRPr>
          </a:p>
        </p:txBody>
      </p:sp>
      <p:pic>
        <p:nvPicPr>
          <p:cNvPr id="54275" name="Picture 3" descr="http://s3.amazonaws.com/static.gnld.com/us/category/neolifenutritionals/all/acidophilusplus/landingpage_l.png">
            <a:extLst>
              <a:ext uri="{FF2B5EF4-FFF2-40B4-BE49-F238E27FC236}">
                <a16:creationId xmlns:a16="http://schemas.microsoft.com/office/drawing/2014/main" id="{2A5F8DEF-F616-4DCF-8B72-89432900516F}"/>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1497" r="18790"/>
          <a:stretch>
            <a:fillRect/>
          </a:stretch>
        </p:blipFill>
        <p:spPr bwMode="auto">
          <a:xfrm>
            <a:off x="752475" y="3806825"/>
            <a:ext cx="1436688" cy="240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Picture 11">
            <a:extLst>
              <a:ext uri="{FF2B5EF4-FFF2-40B4-BE49-F238E27FC236}">
                <a16:creationId xmlns:a16="http://schemas.microsoft.com/office/drawing/2014/main" id="{4CBEEE2E-4187-46CB-87D4-D30D814C598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7766"/>
          <a:stretch>
            <a:fillRect/>
          </a:stretch>
        </p:blipFill>
        <p:spPr bwMode="auto">
          <a:xfrm>
            <a:off x="919163" y="1751013"/>
            <a:ext cx="7256462" cy="363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 descr="fda.jpg">
            <a:extLst>
              <a:ext uri="{FF2B5EF4-FFF2-40B4-BE49-F238E27FC236}">
                <a16:creationId xmlns:a16="http://schemas.microsoft.com/office/drawing/2014/main" id="{AEC1425E-A537-464B-A276-59E8032A23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5">
            <a:extLst>
              <a:ext uri="{FF2B5EF4-FFF2-40B4-BE49-F238E27FC236}">
                <a16:creationId xmlns:a16="http://schemas.microsoft.com/office/drawing/2014/main" id="{7A8E6375-9DF2-4AF0-9B31-DB8B3A34FB5D}"/>
              </a:ext>
            </a:extLst>
          </p:cNvPr>
          <p:cNvSpPr>
            <a:spLocks noGrp="1"/>
          </p:cNvSpPr>
          <p:nvPr>
            <p:ph type="title"/>
          </p:nvPr>
        </p:nvSpPr>
        <p:spPr>
          <a:xfrm>
            <a:off x="228600" y="350838"/>
            <a:ext cx="8839200" cy="792162"/>
          </a:xfrm>
        </p:spPr>
        <p:txBody>
          <a:bodyPr rtlCol="0">
            <a:normAutofit fontScale="90000"/>
          </a:bodyPr>
          <a:lstStyle/>
          <a:p>
            <a:pPr eaLnBrk="1" fontAlgn="auto" hangingPunct="1">
              <a:spcAft>
                <a:spcPts val="0"/>
              </a:spcAft>
              <a:defRPr/>
            </a:pPr>
            <a:r>
              <a:rPr dirty="0">
                <a:latin typeface="Arial" panose="020B0604020202020204" pitchFamily="34" charset="0"/>
                <a:ea typeface="+mj-ea"/>
                <a:cs typeface="Arial" panose="020B0604020202020204" pitchFamily="34" charset="0"/>
              </a:rPr>
              <a:t>Stress-Induced </a:t>
            </a:r>
            <a:r>
              <a:rPr lang="en-US" dirty="0">
                <a:latin typeface="Arial" panose="020B0604020202020204" pitchFamily="34" charset="0"/>
                <a:ea typeface="+mj-ea"/>
                <a:cs typeface="Arial" panose="020B0604020202020204" pitchFamily="34" charset="0"/>
              </a:rPr>
              <a:t>Digestive Discomfort</a:t>
            </a:r>
            <a:endParaRPr dirty="0">
              <a:latin typeface="Arial" panose="020B0604020202020204" pitchFamily="34" charset="0"/>
              <a:ea typeface="+mj-ea"/>
              <a:cs typeface="Arial" panose="020B0604020202020204" pitchFamily="34" charset="0"/>
            </a:endParaRPr>
          </a:p>
        </p:txBody>
      </p:sp>
      <p:sp>
        <p:nvSpPr>
          <p:cNvPr id="56323" name="Content Placeholder 2">
            <a:extLst>
              <a:ext uri="{FF2B5EF4-FFF2-40B4-BE49-F238E27FC236}">
                <a16:creationId xmlns:a16="http://schemas.microsoft.com/office/drawing/2014/main" id="{318E28D5-52BC-4246-A80F-622989ECB068}"/>
              </a:ext>
            </a:extLst>
          </p:cNvPr>
          <p:cNvSpPr>
            <a:spLocks noGrp="1"/>
          </p:cNvSpPr>
          <p:nvPr>
            <p:ph idx="1"/>
          </p:nvPr>
        </p:nvSpPr>
        <p:spPr>
          <a:xfrm>
            <a:off x="571500" y="1752600"/>
            <a:ext cx="4783138" cy="3429000"/>
          </a:xfrm>
        </p:spPr>
        <p:txBody>
          <a:bodyPr/>
          <a:lstStyle/>
          <a:p>
            <a:pPr eaLnBrk="1" hangingPunct="1">
              <a:lnSpc>
                <a:spcPct val="80000"/>
              </a:lnSpc>
              <a:buFont typeface="Arial" panose="020B0604020202020204" pitchFamily="34" charset="0"/>
              <a:buNone/>
            </a:pPr>
            <a:r>
              <a:rPr lang="en-US" altLang="en-US" sz="2600" dirty="0">
                <a:latin typeface="Arial" panose="020B0604020202020204" pitchFamily="34" charset="0"/>
                <a:cs typeface="Arial" panose="020B0604020202020204" pitchFamily="34" charset="0"/>
              </a:rPr>
              <a:t>Caused by:</a:t>
            </a:r>
          </a:p>
          <a:p>
            <a:pPr eaLnBrk="1" hangingPunct="1">
              <a:lnSpc>
                <a:spcPct val="80000"/>
              </a:lnSpc>
            </a:pPr>
            <a:r>
              <a:rPr lang="en-US" altLang="en-US" sz="2600" dirty="0">
                <a:latin typeface="Arial" panose="020B0604020202020204" pitchFamily="34" charset="0"/>
                <a:cs typeface="Arial" panose="020B0604020202020204" pitchFamily="34" charset="0"/>
              </a:rPr>
              <a:t>Excess stress</a:t>
            </a:r>
          </a:p>
          <a:p>
            <a:pPr eaLnBrk="1" hangingPunct="1">
              <a:lnSpc>
                <a:spcPct val="80000"/>
              </a:lnSpc>
            </a:pPr>
            <a:r>
              <a:rPr lang="en-US" altLang="en-US" sz="2600" dirty="0">
                <a:latin typeface="Arial" panose="020B0604020202020204" pitchFamily="34" charset="0"/>
                <a:cs typeface="Arial" panose="020B0604020202020204" pitchFamily="34" charset="0"/>
              </a:rPr>
              <a:t>Chronic, unmanaged stress</a:t>
            </a:r>
          </a:p>
          <a:p>
            <a:pPr eaLnBrk="1" hangingPunct="1">
              <a:lnSpc>
                <a:spcPct val="80000"/>
              </a:lnSpc>
              <a:buFont typeface="Arial" panose="020B0604020202020204" pitchFamily="34" charset="0"/>
              <a:buNone/>
            </a:pPr>
            <a:endParaRPr lang="en-US" altLang="en-US" sz="2600" b="1" dirty="0">
              <a:latin typeface="Arial" panose="020B0604020202020204" pitchFamily="34" charset="0"/>
              <a:cs typeface="Arial" panose="020B0604020202020204" pitchFamily="34" charset="0"/>
            </a:endParaRPr>
          </a:p>
          <a:p>
            <a:pPr eaLnBrk="1" hangingPunct="1">
              <a:lnSpc>
                <a:spcPct val="80000"/>
              </a:lnSpc>
              <a:buFont typeface="Arial" panose="020B0604020202020204" pitchFamily="34" charset="0"/>
              <a:buNone/>
            </a:pPr>
            <a:r>
              <a:rPr lang="en-US" altLang="en-US" sz="2600" dirty="0">
                <a:latin typeface="Arial" panose="020B0604020202020204" pitchFamily="34" charset="0"/>
                <a:cs typeface="Arial" panose="020B0604020202020204" pitchFamily="34" charset="0"/>
              </a:rPr>
              <a:t>Stress from:</a:t>
            </a:r>
          </a:p>
          <a:p>
            <a:pPr eaLnBrk="1" hangingPunct="1">
              <a:lnSpc>
                <a:spcPct val="80000"/>
              </a:lnSpc>
            </a:pPr>
            <a:r>
              <a:rPr lang="en-US" altLang="en-US" sz="2600" dirty="0">
                <a:latin typeface="Arial" panose="020B0604020202020204" pitchFamily="34" charset="0"/>
                <a:cs typeface="Arial" panose="020B0604020202020204" pitchFamily="34" charset="0"/>
              </a:rPr>
              <a:t>External factors – work, home, money</a:t>
            </a:r>
          </a:p>
          <a:p>
            <a:pPr eaLnBrk="1" hangingPunct="1">
              <a:lnSpc>
                <a:spcPct val="80000"/>
              </a:lnSpc>
            </a:pPr>
            <a:r>
              <a:rPr lang="en-US" altLang="en-US" sz="2600" dirty="0">
                <a:latin typeface="Arial" panose="020B0604020202020204" pitchFamily="34" charset="0"/>
                <a:cs typeface="Arial" panose="020B0604020202020204" pitchFamily="34" charset="0"/>
              </a:rPr>
              <a:t>Internal factors– nutrition, fitness, rest, emotional</a:t>
            </a:r>
          </a:p>
        </p:txBody>
      </p:sp>
      <p:sp>
        <p:nvSpPr>
          <p:cNvPr id="10" name="Rectangle 9">
            <a:extLst>
              <a:ext uri="{FF2B5EF4-FFF2-40B4-BE49-F238E27FC236}">
                <a16:creationId xmlns:a16="http://schemas.microsoft.com/office/drawing/2014/main" id="{4B856B3B-9EF2-44C8-8135-5FA71E3DE74F}"/>
              </a:ext>
            </a:extLst>
          </p:cNvPr>
          <p:cNvSpPr/>
          <p:nvPr/>
        </p:nvSpPr>
        <p:spPr>
          <a:xfrm>
            <a:off x="1882775" y="5800725"/>
            <a:ext cx="5881738" cy="523220"/>
          </a:xfrm>
          <a:prstGeom prst="rect">
            <a:avLst/>
          </a:prstGeom>
        </p:spPr>
        <p:txBody>
          <a:bodyPr wrap="none">
            <a:spAutoFit/>
          </a:bodyPr>
          <a:lstStyle/>
          <a:p>
            <a:pPr eaLnBrk="1" fontAlgn="auto" hangingPunct="1">
              <a:spcBef>
                <a:spcPts val="0"/>
              </a:spcBef>
              <a:spcAft>
                <a:spcPts val="0"/>
              </a:spcAft>
              <a:defRPr/>
            </a:pPr>
            <a:r>
              <a:rPr lang="en-US" sz="2800" b="1" dirty="0">
                <a:solidFill>
                  <a:schemeClr val="accent3">
                    <a:lumMod val="50000"/>
                  </a:schemeClr>
                </a:solidFill>
                <a:ea typeface="+mn-ea"/>
                <a:cs typeface="Arial" panose="020B0604020202020204" pitchFamily="34" charset="0"/>
              </a:rPr>
              <a:t>May lead to digestive challenges!</a:t>
            </a:r>
          </a:p>
        </p:txBody>
      </p:sp>
      <p:pic>
        <p:nvPicPr>
          <p:cNvPr id="11" name="Picture 10" descr="iStock_000018124889Small.jpg">
            <a:extLst>
              <a:ext uri="{FF2B5EF4-FFF2-40B4-BE49-F238E27FC236}">
                <a16:creationId xmlns:a16="http://schemas.microsoft.com/office/drawing/2014/main" id="{DC5F835B-2196-4D2F-B7B7-CB45FAD34E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54638" y="2784475"/>
            <a:ext cx="3275012" cy="2179638"/>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Content Placeholder 2">
            <a:extLst>
              <a:ext uri="{FF2B5EF4-FFF2-40B4-BE49-F238E27FC236}">
                <a16:creationId xmlns:a16="http://schemas.microsoft.com/office/drawing/2014/main" id="{4DEE7169-5505-4062-8CCA-399E0C831038}"/>
              </a:ext>
            </a:extLst>
          </p:cNvPr>
          <p:cNvSpPr>
            <a:spLocks noGrp="1"/>
          </p:cNvSpPr>
          <p:nvPr>
            <p:ph idx="1"/>
          </p:nvPr>
        </p:nvSpPr>
        <p:spPr>
          <a:xfrm>
            <a:off x="355600" y="1371600"/>
            <a:ext cx="5499100" cy="5241925"/>
          </a:xfrm>
        </p:spPr>
        <p:txBody>
          <a:bodyPr/>
          <a:lstStyle/>
          <a:p>
            <a:pPr eaLnBrk="1" hangingPunct="1">
              <a:lnSpc>
                <a:spcPct val="80000"/>
              </a:lnSpc>
              <a:buFont typeface="Arial" panose="020B0604020202020204" pitchFamily="34" charset="0"/>
              <a:buNone/>
            </a:pPr>
            <a:r>
              <a:rPr lang="en-US" altLang="en-US" sz="2800" b="1" dirty="0">
                <a:latin typeface="Arial" panose="020B0604020202020204" pitchFamily="34" charset="0"/>
                <a:cs typeface="Arial" panose="020B0604020202020204" pitchFamily="34" charset="0"/>
              </a:rPr>
              <a:t>	Supports stress relief, digestive function, and vitality</a:t>
            </a:r>
            <a:r>
              <a:rPr lang="en-US" altLang="en-US" sz="2800" b="1" baseline="30000" dirty="0">
                <a:latin typeface="Arial" panose="020B0604020202020204" pitchFamily="34" charset="0"/>
                <a:cs typeface="Arial" panose="020B0604020202020204" pitchFamily="34" charset="0"/>
              </a:rPr>
              <a:t>*</a:t>
            </a:r>
          </a:p>
          <a:p>
            <a:pPr eaLnBrk="1" hangingPunct="1">
              <a:lnSpc>
                <a:spcPct val="80000"/>
              </a:lnSpc>
            </a:pPr>
            <a:r>
              <a:rPr lang="en-US" altLang="en-US" sz="2400" dirty="0">
                <a:solidFill>
                  <a:srgbClr val="262626"/>
                </a:solidFill>
                <a:latin typeface="Arial" panose="020B0604020202020204" pitchFamily="34" charset="0"/>
                <a:cs typeface="Arial" panose="020B0604020202020204" pitchFamily="34" charset="0"/>
              </a:rPr>
              <a:t>Aloe Vera juice from </a:t>
            </a:r>
            <a:r>
              <a:rPr lang="ja-JP" altLang="en-US" sz="2400" dirty="0">
                <a:solidFill>
                  <a:srgbClr val="262626"/>
                </a:solidFill>
                <a:latin typeface="Arial" panose="020B0604020202020204" pitchFamily="34" charset="0"/>
                <a:cs typeface="Arial" panose="020B0604020202020204" pitchFamily="34" charset="0"/>
              </a:rPr>
              <a:t>‘</a:t>
            </a:r>
            <a:r>
              <a:rPr lang="en-US" altLang="ja-JP" sz="2400" dirty="0">
                <a:solidFill>
                  <a:srgbClr val="262626"/>
                </a:solidFill>
                <a:latin typeface="Arial" panose="020B0604020202020204" pitchFamily="34" charset="0"/>
                <a:cs typeface="Arial" panose="020B0604020202020204" pitchFamily="34" charset="0"/>
              </a:rPr>
              <a:t>gel only</a:t>
            </a:r>
            <a:r>
              <a:rPr lang="ja-JP" altLang="en-US" sz="2400" dirty="0">
                <a:solidFill>
                  <a:srgbClr val="262626"/>
                </a:solidFill>
                <a:latin typeface="Arial" panose="020B0604020202020204" pitchFamily="34" charset="0"/>
                <a:cs typeface="Arial" panose="020B0604020202020204" pitchFamily="34" charset="0"/>
              </a:rPr>
              <a:t>’</a:t>
            </a:r>
            <a:r>
              <a:rPr lang="en-US" altLang="ja-JP" sz="2400" dirty="0">
                <a:solidFill>
                  <a:srgbClr val="262626"/>
                </a:solidFill>
                <a:latin typeface="Arial" panose="020B0604020202020204" pitchFamily="34" charset="0"/>
                <a:cs typeface="Arial" panose="020B0604020202020204" pitchFamily="34" charset="0"/>
              </a:rPr>
              <a:t> for optimal taste and efficacy</a:t>
            </a:r>
          </a:p>
          <a:p>
            <a:pPr eaLnBrk="1" hangingPunct="1">
              <a:lnSpc>
                <a:spcPct val="80000"/>
              </a:lnSpc>
            </a:pPr>
            <a:r>
              <a:rPr lang="en-US" altLang="en-US" sz="2400" dirty="0">
                <a:solidFill>
                  <a:srgbClr val="262626"/>
                </a:solidFill>
                <a:latin typeface="Arial" panose="020B0604020202020204" pitchFamily="34" charset="0"/>
                <a:cs typeface="Arial" panose="020B0604020202020204" pitchFamily="34" charset="0"/>
              </a:rPr>
              <a:t>Special 3x herbal tea blend</a:t>
            </a:r>
          </a:p>
          <a:p>
            <a:pPr marL="800100" lvl="1" indent="-342900" eaLnBrk="1" hangingPunct="1">
              <a:lnSpc>
                <a:spcPct val="80000"/>
              </a:lnSpc>
              <a:buFont typeface="Calibri" panose="020F0502020204030204" pitchFamily="34" charset="0"/>
              <a:buChar char="–"/>
            </a:pPr>
            <a:r>
              <a:rPr lang="en-US" altLang="en-US" sz="2400" dirty="0">
                <a:solidFill>
                  <a:srgbClr val="262626"/>
                </a:solidFill>
                <a:latin typeface="Arial" panose="020B0604020202020204" pitchFamily="34" charset="0"/>
                <a:cs typeface="Arial" panose="020B0604020202020204" pitchFamily="34" charset="0"/>
              </a:rPr>
              <a:t>Ginseng to energize</a:t>
            </a:r>
          </a:p>
          <a:p>
            <a:pPr marL="800100" lvl="1" indent="-342900" eaLnBrk="1" hangingPunct="1">
              <a:lnSpc>
                <a:spcPct val="80000"/>
              </a:lnSpc>
              <a:buFont typeface="Calibri" panose="020F0502020204030204" pitchFamily="34" charset="0"/>
              <a:buChar char="–"/>
            </a:pPr>
            <a:r>
              <a:rPr lang="en-US" altLang="en-US" sz="2400" dirty="0">
                <a:solidFill>
                  <a:srgbClr val="262626"/>
                </a:solidFill>
                <a:latin typeface="Arial" panose="020B0604020202020204" pitchFamily="34" charset="0"/>
                <a:cs typeface="Arial" panose="020B0604020202020204" pitchFamily="34" charset="0"/>
              </a:rPr>
              <a:t>Chamomile and Passion Flower to calm and relax</a:t>
            </a:r>
          </a:p>
          <a:p>
            <a:pPr eaLnBrk="1" hangingPunct="1">
              <a:lnSpc>
                <a:spcPct val="80000"/>
              </a:lnSpc>
            </a:pPr>
            <a:r>
              <a:rPr lang="en-US" altLang="en-US" sz="2400" dirty="0">
                <a:solidFill>
                  <a:srgbClr val="262626"/>
                </a:solidFill>
                <a:latin typeface="Arial" panose="020B0604020202020204" pitchFamily="34" charset="0"/>
                <a:cs typeface="Arial" panose="020B0604020202020204" pitchFamily="34" charset="0"/>
              </a:rPr>
              <a:t>Potassium and magnesium – electrolytes for balanced metabolic support</a:t>
            </a:r>
            <a:r>
              <a:rPr lang="en-US" altLang="en-US" sz="2400" baseline="30000" dirty="0">
                <a:solidFill>
                  <a:srgbClr val="262626"/>
                </a:solidFill>
                <a:latin typeface="Arial" panose="020B0604020202020204" pitchFamily="34" charset="0"/>
                <a:cs typeface="Arial" panose="020B0604020202020204" pitchFamily="34" charset="0"/>
              </a:rPr>
              <a:t>*</a:t>
            </a:r>
            <a:endParaRPr lang="en-US" altLang="en-US" sz="2400" dirty="0">
              <a:solidFill>
                <a:srgbClr val="262626"/>
              </a:solidFill>
              <a:latin typeface="Arial" panose="020B0604020202020204" pitchFamily="34" charset="0"/>
              <a:cs typeface="Arial" panose="020B0604020202020204" pitchFamily="34" charset="0"/>
            </a:endParaRPr>
          </a:p>
          <a:p>
            <a:pPr eaLnBrk="1" hangingPunct="1">
              <a:lnSpc>
                <a:spcPct val="80000"/>
              </a:lnSpc>
            </a:pPr>
            <a:r>
              <a:rPr lang="en-US" altLang="en-US" sz="2400" dirty="0">
                <a:solidFill>
                  <a:srgbClr val="262626"/>
                </a:solidFill>
                <a:latin typeface="Arial" panose="020B0604020202020204" pitchFamily="34" charset="0"/>
                <a:cs typeface="Arial" panose="020B0604020202020204" pitchFamily="34" charset="0"/>
              </a:rPr>
              <a:t>Vitamin C (110% DV) for added antioxidant support</a:t>
            </a:r>
          </a:p>
          <a:p>
            <a:pPr eaLnBrk="1" hangingPunct="1">
              <a:lnSpc>
                <a:spcPct val="80000"/>
              </a:lnSpc>
              <a:buFont typeface="Arial" panose="020B0604020202020204" pitchFamily="34" charset="0"/>
              <a:buNone/>
            </a:pPr>
            <a:endParaRPr lang="en-US" altLang="en-US" sz="2800" b="1" dirty="0">
              <a:latin typeface="Arial" panose="020B0604020202020204" pitchFamily="34" charset="0"/>
              <a:cs typeface="Arial" panose="020B0604020202020204" pitchFamily="34" charset="0"/>
            </a:endParaRPr>
          </a:p>
        </p:txBody>
      </p:sp>
      <p:sp>
        <p:nvSpPr>
          <p:cNvPr id="58371" name="Title 5">
            <a:extLst>
              <a:ext uri="{FF2B5EF4-FFF2-40B4-BE49-F238E27FC236}">
                <a16:creationId xmlns:a16="http://schemas.microsoft.com/office/drawing/2014/main" id="{FC7D64C8-4EA1-41E4-B34B-D14C6BBB182E}"/>
              </a:ext>
            </a:extLst>
          </p:cNvPr>
          <p:cNvSpPr>
            <a:spLocks noGrp="1"/>
          </p:cNvSpPr>
          <p:nvPr>
            <p:ph type="title"/>
          </p:nvPr>
        </p:nvSpPr>
        <p:spPr>
          <a:xfrm>
            <a:off x="0" y="274638"/>
            <a:ext cx="9144000" cy="949325"/>
          </a:xfrm>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Aloe Vera Plus</a:t>
            </a:r>
            <a:endParaRPr lang="en-US" altLang="en-US" baseline="30000" dirty="0">
              <a:solidFill>
                <a:srgbClr val="000000"/>
              </a:solidFill>
              <a:latin typeface="Arial" panose="020B0604020202020204" pitchFamily="34" charset="0"/>
              <a:cs typeface="Arial" panose="020B0604020202020204" pitchFamily="34" charset="0"/>
            </a:endParaRPr>
          </a:p>
        </p:txBody>
      </p:sp>
      <p:pic>
        <p:nvPicPr>
          <p:cNvPr id="58372" name="Picture 8" descr="unnamed.jpg">
            <a:extLst>
              <a:ext uri="{FF2B5EF4-FFF2-40B4-BE49-F238E27FC236}">
                <a16:creationId xmlns:a16="http://schemas.microsoft.com/office/drawing/2014/main" id="{BE477D44-8A42-435A-B0ED-F7652655276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5402" r="8478"/>
          <a:stretch>
            <a:fillRect/>
          </a:stretch>
        </p:blipFill>
        <p:spPr bwMode="auto">
          <a:xfrm>
            <a:off x="5516563" y="1414463"/>
            <a:ext cx="3373437"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3" name="Picture 6" descr="\\32.76.27.4\liemh\Images\aloe_vera2.jpg">
            <a:extLst>
              <a:ext uri="{FF2B5EF4-FFF2-40B4-BE49-F238E27FC236}">
                <a16:creationId xmlns:a16="http://schemas.microsoft.com/office/drawing/2014/main" id="{12CD039A-1BD7-4C2F-9959-3A656328B538}"/>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38800" y="3967163"/>
            <a:ext cx="3529013" cy="264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descr="fda.jpg">
            <a:extLst>
              <a:ext uri="{FF2B5EF4-FFF2-40B4-BE49-F238E27FC236}">
                <a16:creationId xmlns:a16="http://schemas.microsoft.com/office/drawing/2014/main" id="{876DEFB9-76B3-6844-8F65-410D5450EB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Stock_000020029473Medium.jpg">
            <a:extLst>
              <a:ext uri="{FF2B5EF4-FFF2-40B4-BE49-F238E27FC236}">
                <a16:creationId xmlns:a16="http://schemas.microsoft.com/office/drawing/2014/main" id="{A8CBC932-A934-4E28-B144-DC95417F50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518150" y="1295400"/>
            <a:ext cx="3554413" cy="2366963"/>
          </a:xfrm>
          <a:prstGeom prst="rect">
            <a:avLst/>
          </a:prstGeom>
          <a:noFill/>
          <a:ln>
            <a:noFill/>
          </a:ln>
          <a:effectLst>
            <a:outerShdw blurRad="50800" dist="38100" dir="2700000" algn="tl" rotWithShape="0">
              <a:srgbClr val="808080">
                <a:alpha val="42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19" name="Title 1">
            <a:extLst>
              <a:ext uri="{FF2B5EF4-FFF2-40B4-BE49-F238E27FC236}">
                <a16:creationId xmlns:a16="http://schemas.microsoft.com/office/drawing/2014/main" id="{1B9A9CE0-A644-424A-8016-A8EDBCC7CA6B}"/>
              </a:ext>
            </a:extLst>
          </p:cNvPr>
          <p:cNvSpPr>
            <a:spLocks noGrp="1"/>
          </p:cNvSpPr>
          <p:nvPr>
            <p:ph type="title"/>
          </p:nvPr>
        </p:nvSpPr>
        <p:spPr>
          <a:xfrm>
            <a:off x="457200" y="152400"/>
            <a:ext cx="8229600" cy="1143000"/>
          </a:xfrm>
        </p:spPr>
        <p:txBody>
          <a:bodyPr/>
          <a:lstStyle/>
          <a:p>
            <a:pPr eaLnBrk="1" hangingPunct="1"/>
            <a:r>
              <a:rPr lang="en-US" altLang="en-US">
                <a:latin typeface="Arial" panose="020B0604020202020204" pitchFamily="34" charset="0"/>
                <a:cs typeface="Arial" panose="020B0604020202020204" pitchFamily="34" charset="0"/>
              </a:rPr>
              <a:t>Elimination	</a:t>
            </a:r>
          </a:p>
        </p:txBody>
      </p:sp>
      <p:sp>
        <p:nvSpPr>
          <p:cNvPr id="36867" name="Content Placeholder 2">
            <a:extLst>
              <a:ext uri="{FF2B5EF4-FFF2-40B4-BE49-F238E27FC236}">
                <a16:creationId xmlns:a16="http://schemas.microsoft.com/office/drawing/2014/main" id="{CA125FA0-53A5-4DB9-BE92-BDD5336D6009}"/>
              </a:ext>
            </a:extLst>
          </p:cNvPr>
          <p:cNvSpPr>
            <a:spLocks noGrp="1"/>
          </p:cNvSpPr>
          <p:nvPr>
            <p:ph idx="1"/>
          </p:nvPr>
        </p:nvSpPr>
        <p:spPr>
          <a:xfrm>
            <a:off x="914400" y="1752600"/>
            <a:ext cx="3521075" cy="2794000"/>
          </a:xfrm>
        </p:spPr>
        <p:txBody>
          <a:bodyPr rtlCol="0">
            <a:noAutofit/>
          </a:bodyPr>
          <a:lstStyle/>
          <a:p>
            <a:pPr eaLnBrk="1" fontAlgn="auto" hangingPunct="1">
              <a:spcAft>
                <a:spcPts val="0"/>
              </a:spcAft>
              <a:buFont typeface="Arial" panose="020B0604020202020204" pitchFamily="34" charset="0"/>
              <a:buNone/>
              <a:defRPr/>
            </a:pPr>
            <a:r>
              <a:rPr lang="en-US" altLang="en-US" b="1" dirty="0">
                <a:latin typeface="Arial" panose="020B0604020202020204" pitchFamily="34" charset="0"/>
                <a:ea typeface="+mn-ea"/>
                <a:cs typeface="Arial" panose="020B0604020202020204" pitchFamily="34" charset="0"/>
              </a:rPr>
              <a:t>Problems:</a:t>
            </a:r>
          </a:p>
          <a:p>
            <a:pPr eaLnBrk="1" fontAlgn="auto" hangingPunct="1">
              <a:spcAft>
                <a:spcPts val="0"/>
              </a:spcAft>
              <a:buFont typeface="Arial"/>
              <a:buChar char="•"/>
              <a:defRPr/>
            </a:pPr>
            <a:r>
              <a:rPr lang="en-US" altLang="en-US" sz="2800" dirty="0">
                <a:latin typeface="Arial" panose="020B0604020202020204" pitchFamily="34" charset="0"/>
                <a:ea typeface="+mn-ea"/>
                <a:cs typeface="Arial" panose="020B0604020202020204" pitchFamily="34" charset="0"/>
              </a:rPr>
              <a:t>Poor food choices</a:t>
            </a:r>
          </a:p>
          <a:p>
            <a:pPr eaLnBrk="1" fontAlgn="auto" hangingPunct="1">
              <a:spcAft>
                <a:spcPts val="0"/>
              </a:spcAft>
              <a:buFont typeface="Arial"/>
              <a:buChar char="•"/>
              <a:defRPr/>
            </a:pPr>
            <a:r>
              <a:rPr lang="en-US" altLang="en-US" sz="2800" dirty="0">
                <a:latin typeface="Arial" panose="020B0604020202020204" pitchFamily="34" charset="0"/>
                <a:ea typeface="+mn-ea"/>
                <a:cs typeface="Arial" panose="020B0604020202020204" pitchFamily="34" charset="0"/>
              </a:rPr>
              <a:t>Diets low in fiber</a:t>
            </a:r>
          </a:p>
          <a:p>
            <a:pPr eaLnBrk="1" fontAlgn="auto" hangingPunct="1">
              <a:spcAft>
                <a:spcPts val="0"/>
              </a:spcAft>
              <a:buFont typeface="Arial"/>
              <a:buChar char="•"/>
              <a:defRPr/>
            </a:pPr>
            <a:r>
              <a:rPr lang="en-US" altLang="en-US" sz="2800" dirty="0">
                <a:latin typeface="Arial" panose="020B0604020202020204" pitchFamily="34" charset="0"/>
                <a:ea typeface="+mn-ea"/>
                <a:cs typeface="Arial" panose="020B0604020202020204" pitchFamily="34" charset="0"/>
              </a:rPr>
              <a:t>Constipation</a:t>
            </a:r>
          </a:p>
          <a:p>
            <a:pPr eaLnBrk="1" fontAlgn="auto" hangingPunct="1">
              <a:spcAft>
                <a:spcPts val="0"/>
              </a:spcAft>
              <a:buFont typeface="Arial"/>
              <a:buChar char="•"/>
              <a:defRPr/>
            </a:pPr>
            <a:r>
              <a:rPr lang="en-US" altLang="en-US" sz="2800" dirty="0">
                <a:latin typeface="Arial" panose="020B0604020202020204" pitchFamily="34" charset="0"/>
                <a:ea typeface="+mn-ea"/>
                <a:cs typeface="Arial" panose="020B0604020202020204" pitchFamily="34" charset="0"/>
              </a:rPr>
              <a:t>Irregularity</a:t>
            </a:r>
          </a:p>
          <a:p>
            <a:pPr eaLnBrk="1" fontAlgn="auto" hangingPunct="1">
              <a:spcAft>
                <a:spcPts val="0"/>
              </a:spcAft>
              <a:buFont typeface="Arial"/>
              <a:buChar char="•"/>
              <a:defRPr/>
            </a:pPr>
            <a:r>
              <a:rPr lang="en-US" altLang="en-US" sz="2800" dirty="0">
                <a:latin typeface="Arial" panose="020B0604020202020204" pitchFamily="34" charset="0"/>
                <a:ea typeface="+mn-ea"/>
                <a:cs typeface="Arial" panose="020B0604020202020204" pitchFamily="34" charset="0"/>
              </a:rPr>
              <a:t>Discomfort </a:t>
            </a:r>
          </a:p>
        </p:txBody>
      </p:sp>
      <p:pic>
        <p:nvPicPr>
          <p:cNvPr id="60421" name="Picture 2">
            <a:extLst>
              <a:ext uri="{FF2B5EF4-FFF2-40B4-BE49-F238E27FC236}">
                <a16:creationId xmlns:a16="http://schemas.microsoft.com/office/drawing/2014/main" id="{BE47CD00-36C0-4EF4-AA7A-BAAEFF11B10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r="7916"/>
          <a:stretch>
            <a:fillRect/>
          </a:stretch>
        </p:blipFill>
        <p:spPr bwMode="auto">
          <a:xfrm>
            <a:off x="3810000" y="3394075"/>
            <a:ext cx="3055938" cy="331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1" descr="http://nutritiouslife12.files.wordpress.com/2009/05/oatmeal1.jpg">
            <a:extLst>
              <a:ext uri="{FF2B5EF4-FFF2-40B4-BE49-F238E27FC236}">
                <a16:creationId xmlns:a16="http://schemas.microsoft.com/office/drawing/2014/main" id="{7DE73E61-98A9-4D1B-9698-70ACBA4BC0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19360"/>
          <a:stretch>
            <a:fillRect/>
          </a:stretch>
        </p:blipFill>
        <p:spPr bwMode="auto">
          <a:xfrm>
            <a:off x="1828800" y="3733800"/>
            <a:ext cx="2819400" cy="163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16">
            <a:extLst>
              <a:ext uri="{FF2B5EF4-FFF2-40B4-BE49-F238E27FC236}">
                <a16:creationId xmlns:a16="http://schemas.microsoft.com/office/drawing/2014/main" id="{DC71C6E9-47B3-44E8-8F0C-4DBA9C7392C9}"/>
              </a:ext>
            </a:extLst>
          </p:cNvPr>
          <p:cNvSpPr>
            <a:spLocks noChangeArrowheads="1"/>
          </p:cNvSpPr>
          <p:nvPr/>
        </p:nvSpPr>
        <p:spPr bwMode="auto">
          <a:xfrm>
            <a:off x="914400" y="5561013"/>
            <a:ext cx="7391400"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429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algn="ctr" eaLnBrk="1" hangingPunct="1">
              <a:lnSpc>
                <a:spcPct val="80000"/>
              </a:lnSpc>
              <a:buFontTx/>
              <a:buNone/>
            </a:pPr>
            <a:r>
              <a:rPr lang="en-US" altLang="en-US" sz="2400" b="1">
                <a:solidFill>
                  <a:srgbClr val="173A7D"/>
                </a:solidFill>
                <a:latin typeface="Arial" panose="020B0604020202020204" pitchFamily="34" charset="0"/>
                <a:cs typeface="Arial" panose="020B0604020202020204" pitchFamily="34" charset="0"/>
              </a:rPr>
              <a:t>A Complete, Concentrated and Convenient </a:t>
            </a:r>
          </a:p>
          <a:p>
            <a:pPr lvl="1" algn="ctr" eaLnBrk="1" hangingPunct="1">
              <a:lnSpc>
                <a:spcPct val="80000"/>
              </a:lnSpc>
              <a:buFontTx/>
              <a:buNone/>
            </a:pPr>
            <a:r>
              <a:rPr lang="en-US" altLang="en-US" sz="2400" b="1">
                <a:solidFill>
                  <a:srgbClr val="173A7D"/>
                </a:solidFill>
                <a:latin typeface="Arial" panose="020B0604020202020204" pitchFamily="34" charset="0"/>
                <a:cs typeface="Arial" panose="020B0604020202020204" pitchFamily="34" charset="0"/>
              </a:rPr>
              <a:t>Source of Whole Food-Based Fiber</a:t>
            </a:r>
          </a:p>
        </p:txBody>
      </p:sp>
      <p:sp>
        <p:nvSpPr>
          <p:cNvPr id="13" name="Rectangle 12">
            <a:extLst>
              <a:ext uri="{FF2B5EF4-FFF2-40B4-BE49-F238E27FC236}">
                <a16:creationId xmlns:a16="http://schemas.microsoft.com/office/drawing/2014/main" id="{4AD9690A-D6F6-42C6-AC71-633E25B21681}"/>
              </a:ext>
            </a:extLst>
          </p:cNvPr>
          <p:cNvSpPr/>
          <p:nvPr/>
        </p:nvSpPr>
        <p:spPr>
          <a:xfrm>
            <a:off x="581025" y="1600200"/>
            <a:ext cx="4017963" cy="2344738"/>
          </a:xfrm>
          <a:prstGeom prst="rect">
            <a:avLst/>
          </a:prstGeom>
        </p:spPr>
        <p:txBody>
          <a:bodyPr>
            <a:spAutoFit/>
          </a:bodyPr>
          <a:lstStyle/>
          <a:p>
            <a:pPr marL="342900" indent="-342900" eaLnBrk="1" fontAlgn="auto" hangingPunct="1">
              <a:spcBef>
                <a:spcPct val="20000"/>
              </a:spcBef>
              <a:spcAft>
                <a:spcPts val="0"/>
              </a:spcAft>
              <a:defRPr/>
            </a:pPr>
            <a:r>
              <a:rPr lang="en-US" sz="2800" b="1" dirty="0">
                <a:solidFill>
                  <a:schemeClr val="tx1">
                    <a:lumMod val="85000"/>
                    <a:lumOff val="15000"/>
                  </a:schemeClr>
                </a:solidFill>
                <a:ea typeface="+mn-ea"/>
                <a:cs typeface="Arial" panose="020B0604020202020204" pitchFamily="34" charset="0"/>
              </a:rPr>
              <a:t>Benefits</a:t>
            </a:r>
            <a:endParaRPr lang="en-US" sz="3200" b="1" dirty="0">
              <a:solidFill>
                <a:schemeClr val="tx1">
                  <a:lumMod val="85000"/>
                  <a:lumOff val="15000"/>
                </a:schemeClr>
              </a:solidFill>
              <a:ea typeface="+mn-ea"/>
              <a:cs typeface="Arial" panose="020B0604020202020204" pitchFamily="34" charset="0"/>
            </a:endParaRPr>
          </a:p>
          <a:p>
            <a:pPr marL="342900" indent="-342900" eaLnBrk="1" fontAlgn="auto" hangingPunct="1">
              <a:spcBef>
                <a:spcPct val="20000"/>
              </a:spcBef>
              <a:spcAft>
                <a:spcPts val="0"/>
              </a:spcAft>
              <a:buFont typeface="Arial" pitchFamily="34" charset="0"/>
              <a:buChar char="•"/>
              <a:defRPr/>
            </a:pPr>
            <a:r>
              <a:rPr lang="en-US" sz="2600" dirty="0">
                <a:solidFill>
                  <a:schemeClr val="tx1">
                    <a:lumMod val="85000"/>
                    <a:lumOff val="15000"/>
                  </a:schemeClr>
                </a:solidFill>
                <a:ea typeface="+mn-ea"/>
                <a:cs typeface="Arial" panose="020B0604020202020204" pitchFamily="34" charset="0"/>
              </a:rPr>
              <a:t>Supports gastrointestinal health</a:t>
            </a:r>
          </a:p>
          <a:p>
            <a:pPr marL="342900" indent="-342900" eaLnBrk="1" fontAlgn="auto" hangingPunct="1">
              <a:spcBef>
                <a:spcPct val="20000"/>
              </a:spcBef>
              <a:spcAft>
                <a:spcPts val="0"/>
              </a:spcAft>
              <a:buFont typeface="Arial" pitchFamily="34" charset="0"/>
              <a:buChar char="•"/>
              <a:defRPr/>
            </a:pPr>
            <a:r>
              <a:rPr lang="en-US" sz="2600" dirty="0">
                <a:solidFill>
                  <a:schemeClr val="tx1">
                    <a:lumMod val="85000"/>
                    <a:lumOff val="15000"/>
                  </a:schemeClr>
                </a:solidFill>
                <a:ea typeface="+mn-ea"/>
                <a:cs typeface="Arial" panose="020B0604020202020204" pitchFamily="34" charset="0"/>
              </a:rPr>
              <a:t>Helps maintains regularity</a:t>
            </a:r>
          </a:p>
        </p:txBody>
      </p:sp>
      <p:sp>
        <p:nvSpPr>
          <p:cNvPr id="62469" name="Title 1">
            <a:extLst>
              <a:ext uri="{FF2B5EF4-FFF2-40B4-BE49-F238E27FC236}">
                <a16:creationId xmlns:a16="http://schemas.microsoft.com/office/drawing/2014/main" id="{FBF6DA05-7B03-4F06-82DC-8D55BC852D11}"/>
              </a:ext>
            </a:extLst>
          </p:cNvPr>
          <p:cNvSpPr>
            <a:spLocks noGrp="1"/>
          </p:cNvSpPr>
          <p:nvPr>
            <p:ph type="title"/>
          </p:nvPr>
        </p:nvSpPr>
        <p:spPr>
          <a:xfrm>
            <a:off x="457200" y="350838"/>
            <a:ext cx="8229600" cy="792162"/>
          </a:xfrm>
        </p:spPr>
        <p:txBody>
          <a:bodyPr/>
          <a:lstStyle/>
          <a:p>
            <a:pPr eaLnBrk="1" hangingPunct="1"/>
            <a:r>
              <a:rPr lang="en-US" altLang="en-US">
                <a:latin typeface="Arial" panose="020B0604020202020204" pitchFamily="34" charset="0"/>
                <a:cs typeface="Arial" panose="020B0604020202020204" pitchFamily="34" charset="0"/>
              </a:rPr>
              <a:t>All Natural Fiber</a:t>
            </a:r>
          </a:p>
        </p:txBody>
      </p:sp>
      <p:pic>
        <p:nvPicPr>
          <p:cNvPr id="62471" name="Picture 8" descr="All_Nat_Fiber.png">
            <a:extLst>
              <a:ext uri="{FF2B5EF4-FFF2-40B4-BE49-F238E27FC236}">
                <a16:creationId xmlns:a16="http://schemas.microsoft.com/office/drawing/2014/main" id="{4159B901-AC4A-4599-B743-F05CC24C957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56188" y="1817688"/>
            <a:ext cx="2786062"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 descr="fda.jpg">
            <a:extLst>
              <a:ext uri="{FF2B5EF4-FFF2-40B4-BE49-F238E27FC236}">
                <a16:creationId xmlns:a16="http://schemas.microsoft.com/office/drawing/2014/main" id="{84D41A9E-20D7-4046-ABA5-F3EF203E20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Content Placeholder 2">
            <a:extLst>
              <a:ext uri="{FF2B5EF4-FFF2-40B4-BE49-F238E27FC236}">
                <a16:creationId xmlns:a16="http://schemas.microsoft.com/office/drawing/2014/main" id="{FF13D1BE-F7CD-4897-A4FC-8FDF1FB56761}"/>
              </a:ext>
            </a:extLst>
          </p:cNvPr>
          <p:cNvSpPr txBox="1">
            <a:spLocks/>
          </p:cNvSpPr>
          <p:nvPr/>
        </p:nvSpPr>
        <p:spPr bwMode="auto">
          <a:xfrm>
            <a:off x="428625" y="1682750"/>
            <a:ext cx="4648200" cy="487363"/>
          </a:xfrm>
          <a:prstGeom prst="rect">
            <a:avLst/>
          </a:prstGeom>
          <a:noFill/>
          <a:ln w="9525">
            <a:noFill/>
            <a:miter lim="800000"/>
            <a:headEnd/>
            <a:tailEnd/>
          </a:ln>
        </p:spPr>
        <p:txBody>
          <a:bodyPr/>
          <a:lstStyle/>
          <a:p>
            <a:pPr marL="514350" indent="-514350" fontAlgn="auto">
              <a:spcBef>
                <a:spcPts val="0"/>
              </a:spcBef>
              <a:spcAft>
                <a:spcPts val="0"/>
              </a:spcAft>
              <a:defRPr/>
            </a:pPr>
            <a:endParaRPr lang="en-US" sz="2800" dirty="0">
              <a:ea typeface="+mn-ea"/>
              <a:cs typeface="Arial" panose="020B0604020202020204" pitchFamily="34" charset="0"/>
            </a:endParaRPr>
          </a:p>
        </p:txBody>
      </p:sp>
      <p:sp>
        <p:nvSpPr>
          <p:cNvPr id="64515" name="Rectangle 10">
            <a:extLst>
              <a:ext uri="{FF2B5EF4-FFF2-40B4-BE49-F238E27FC236}">
                <a16:creationId xmlns:a16="http://schemas.microsoft.com/office/drawing/2014/main" id="{A9C2BE06-D0DB-40C7-9C1E-E6F03E6B9EE1}"/>
              </a:ext>
            </a:extLst>
          </p:cNvPr>
          <p:cNvSpPr>
            <a:spLocks noChangeArrowheads="1"/>
          </p:cNvSpPr>
          <p:nvPr/>
        </p:nvSpPr>
        <p:spPr bwMode="auto">
          <a:xfrm>
            <a:off x="428625" y="1703388"/>
            <a:ext cx="6124575" cy="4721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342900" indent="-34290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lvl="1" eaLnBrk="1" hangingPunct="1">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A balance of all 5 forms of soluble and insoluble fibers from whole food sources:</a:t>
            </a:r>
          </a:p>
          <a:p>
            <a:pPr lvl="1" eaLnBrk="1" hangingPunct="1">
              <a:buFontTx/>
              <a:buNone/>
            </a:pPr>
            <a:r>
              <a:rPr lang="en-US" altLang="en-US" sz="2600" dirty="0">
                <a:latin typeface="Arial" panose="020B0604020202020204" pitchFamily="34" charset="0"/>
                <a:cs typeface="Arial" panose="020B0604020202020204" pitchFamily="34" charset="0"/>
              </a:rPr>
              <a:t>			Cellulose, hemi-cellulose, gums,</a:t>
            </a:r>
          </a:p>
          <a:p>
            <a:pPr lvl="1" eaLnBrk="1" hangingPunct="1">
              <a:buFontTx/>
              <a:buNone/>
            </a:pPr>
            <a:r>
              <a:rPr lang="en-US" altLang="en-US" sz="2600" dirty="0">
                <a:latin typeface="Arial" panose="020B0604020202020204" pitchFamily="34" charset="0"/>
                <a:cs typeface="Arial" panose="020B0604020202020204" pitchFamily="34" charset="0"/>
              </a:rPr>
              <a:t>			pectin, lignin</a:t>
            </a:r>
          </a:p>
          <a:p>
            <a:pPr lvl="1" eaLnBrk="1" hangingPunct="1">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Smooth and tasty</a:t>
            </a:r>
          </a:p>
          <a:p>
            <a:pPr lvl="1" eaLnBrk="1" hangingPunct="1">
              <a:buFont typeface="Arial" panose="020B0604020202020204" pitchFamily="34" charset="0"/>
              <a:buChar char="•"/>
            </a:pPr>
            <a:r>
              <a:rPr lang="en-US" altLang="en-US" sz="2600" dirty="0">
                <a:latin typeface="Arial" panose="020B0604020202020204" pitchFamily="34" charset="0"/>
                <a:cs typeface="Arial" panose="020B0604020202020204" pitchFamily="34" charset="0"/>
              </a:rPr>
              <a:t>Concentrated fiber in a convenient form 21g serving provides:</a:t>
            </a:r>
          </a:p>
          <a:p>
            <a:pPr eaLnBrk="1" hangingPunct="1">
              <a:spcBef>
                <a:spcPct val="0"/>
              </a:spcBef>
              <a:buFontTx/>
              <a:buNone/>
            </a:pPr>
            <a:r>
              <a:rPr lang="en-US" altLang="en-US" sz="2600" dirty="0">
                <a:latin typeface="Arial" panose="020B0604020202020204" pitchFamily="34" charset="0"/>
                <a:cs typeface="Arial" panose="020B0604020202020204" pitchFamily="34" charset="0"/>
              </a:rPr>
              <a:t>		Soluble fiber: 1g</a:t>
            </a:r>
          </a:p>
          <a:p>
            <a:pPr eaLnBrk="1" hangingPunct="1">
              <a:spcBef>
                <a:spcPct val="0"/>
              </a:spcBef>
              <a:buFontTx/>
              <a:buNone/>
            </a:pPr>
            <a:r>
              <a:rPr lang="en-US" altLang="en-US" sz="2600" dirty="0">
                <a:latin typeface="Arial" panose="020B0604020202020204" pitchFamily="34" charset="0"/>
                <a:cs typeface="Arial" panose="020B0604020202020204" pitchFamily="34" charset="0"/>
              </a:rPr>
              <a:t>		Insoluble fiber: 5g</a:t>
            </a:r>
            <a:endParaRPr lang="en-US" altLang="en-US" sz="2000" dirty="0">
              <a:latin typeface="Arial" panose="020B0604020202020204" pitchFamily="34" charset="0"/>
              <a:cs typeface="Arial" panose="020B0604020202020204" pitchFamily="34" charset="0"/>
            </a:endParaRPr>
          </a:p>
          <a:p>
            <a:pPr lvl="1" eaLnBrk="1" hangingPunct="1">
              <a:lnSpc>
                <a:spcPct val="80000"/>
              </a:lnSpc>
              <a:buFontTx/>
              <a:buNone/>
            </a:pPr>
            <a:r>
              <a:rPr lang="en-US" altLang="en-US" sz="2000" b="1" dirty="0">
                <a:latin typeface="Arial" panose="020B0604020202020204" pitchFamily="34" charset="0"/>
                <a:cs typeface="Arial" panose="020B0604020202020204" pitchFamily="34" charset="0"/>
              </a:rPr>
              <a:t>	</a:t>
            </a:r>
            <a:endParaRPr lang="en-US" altLang="en-US" sz="2700" dirty="0">
              <a:latin typeface="Arial" panose="020B0604020202020204" pitchFamily="34" charset="0"/>
              <a:cs typeface="Arial" panose="020B0604020202020204" pitchFamily="34" charset="0"/>
            </a:endParaRPr>
          </a:p>
        </p:txBody>
      </p:sp>
      <p:sp>
        <p:nvSpPr>
          <p:cNvPr id="64516" name="Content Placeholder 2">
            <a:extLst>
              <a:ext uri="{FF2B5EF4-FFF2-40B4-BE49-F238E27FC236}">
                <a16:creationId xmlns:a16="http://schemas.microsoft.com/office/drawing/2014/main" id="{00A1BC23-CB32-4BC5-9CE4-0512AB9302A3}"/>
              </a:ext>
            </a:extLst>
          </p:cNvPr>
          <p:cNvSpPr txBox="1">
            <a:spLocks/>
          </p:cNvSpPr>
          <p:nvPr/>
        </p:nvSpPr>
        <p:spPr bwMode="auto">
          <a:xfrm>
            <a:off x="419100" y="304800"/>
            <a:ext cx="8337550"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buFont typeface="Arial" panose="020B0604020202020204" pitchFamily="34" charset="0"/>
              <a:buNone/>
            </a:pPr>
            <a:r>
              <a:rPr lang="en-US" altLang="en-US" sz="4400" dirty="0">
                <a:latin typeface="Arial" panose="020B0604020202020204" pitchFamily="34" charset="0"/>
                <a:cs typeface="Arial" panose="020B0604020202020204" pitchFamily="34" charset="0"/>
              </a:rPr>
              <a:t>All Natural Fiber</a:t>
            </a:r>
          </a:p>
        </p:txBody>
      </p:sp>
      <p:pic>
        <p:nvPicPr>
          <p:cNvPr id="64518" name="Picture 1" descr="All_Nat_Fiber.png">
            <a:extLst>
              <a:ext uri="{FF2B5EF4-FFF2-40B4-BE49-F238E27FC236}">
                <a16:creationId xmlns:a16="http://schemas.microsoft.com/office/drawing/2014/main" id="{A594FBE2-0575-4332-8322-39D550497AF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2755900"/>
            <a:ext cx="2786063"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descr="fda.jpg">
            <a:extLst>
              <a:ext uri="{FF2B5EF4-FFF2-40B4-BE49-F238E27FC236}">
                <a16:creationId xmlns:a16="http://schemas.microsoft.com/office/drawing/2014/main" id="{140D5BAB-432B-7B43-B342-E0082B6E58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Content Placeholder 2">
            <a:extLst>
              <a:ext uri="{FF2B5EF4-FFF2-40B4-BE49-F238E27FC236}">
                <a16:creationId xmlns:a16="http://schemas.microsoft.com/office/drawing/2014/main" id="{21C2B878-9377-47DA-80BB-EA478007A690}"/>
              </a:ext>
            </a:extLst>
          </p:cNvPr>
          <p:cNvSpPr>
            <a:spLocks noGrp="1"/>
          </p:cNvSpPr>
          <p:nvPr>
            <p:ph idx="1"/>
          </p:nvPr>
        </p:nvSpPr>
        <p:spPr>
          <a:xfrm>
            <a:off x="609600" y="2435225"/>
            <a:ext cx="4648200" cy="2819400"/>
          </a:xfrm>
        </p:spPr>
        <p:txBody>
          <a:bodyPr/>
          <a:lstStyle/>
          <a:p>
            <a:pPr eaLnBrk="1" hangingPunct="1"/>
            <a:r>
              <a:rPr lang="en-US" altLang="en-US" sz="2000">
                <a:latin typeface="Arial" panose="020B0604020202020204" pitchFamily="34" charset="0"/>
                <a:cs typeface="Arial" panose="020B0604020202020204" pitchFamily="34" charset="0"/>
              </a:rPr>
              <a:t>Contains Senna, Buckthorn bark, and Licorice root</a:t>
            </a:r>
          </a:p>
          <a:p>
            <a:pPr eaLnBrk="1" hangingPunct="1"/>
            <a:r>
              <a:rPr lang="en-US" altLang="en-US" sz="2000">
                <a:latin typeface="Arial" panose="020B0604020202020204" pitchFamily="34" charset="0"/>
                <a:cs typeface="Arial" panose="020B0604020202020204" pitchFamily="34" charset="0"/>
              </a:rPr>
              <a:t>Guaranteed purity, potency and consistency</a:t>
            </a:r>
          </a:p>
        </p:txBody>
      </p:sp>
      <p:sp>
        <p:nvSpPr>
          <p:cNvPr id="6" name="Content Placeholder 2">
            <a:extLst>
              <a:ext uri="{FF2B5EF4-FFF2-40B4-BE49-F238E27FC236}">
                <a16:creationId xmlns:a16="http://schemas.microsoft.com/office/drawing/2014/main" id="{83EDC473-1202-40E7-B24D-E2FDE5C01B86}"/>
              </a:ext>
            </a:extLst>
          </p:cNvPr>
          <p:cNvSpPr txBox="1">
            <a:spLocks/>
          </p:cNvSpPr>
          <p:nvPr/>
        </p:nvSpPr>
        <p:spPr bwMode="auto">
          <a:xfrm>
            <a:off x="381000" y="5662613"/>
            <a:ext cx="8039100" cy="609600"/>
          </a:xfrm>
          <a:prstGeom prst="rect">
            <a:avLst/>
          </a:prstGeom>
          <a:noFill/>
          <a:ln w="9525">
            <a:noFill/>
            <a:miter lim="800000"/>
            <a:headEnd/>
            <a:tailEnd/>
          </a:ln>
        </p:spPr>
        <p:txBody>
          <a:bodyPr/>
          <a:lstStyle/>
          <a:p>
            <a:pPr marL="342900" indent="-342900" fontAlgn="auto">
              <a:spcBef>
                <a:spcPts val="0"/>
              </a:spcBef>
              <a:spcAft>
                <a:spcPts val="0"/>
              </a:spcAft>
              <a:buFont typeface="Arial" charset="0"/>
              <a:buNone/>
              <a:defRPr/>
            </a:pPr>
            <a:r>
              <a:rPr lang="en-US" sz="3200" b="1" i="1" dirty="0">
                <a:solidFill>
                  <a:schemeClr val="accent3">
                    <a:lumMod val="50000"/>
                  </a:schemeClr>
                </a:solidFill>
                <a:ea typeface="+mn-ea"/>
                <a:cs typeface="Arial" panose="020B0604020202020204" pitchFamily="34" charset="0"/>
              </a:rPr>
              <a:t>Pure, Natural, Mild Herbal Cleanse</a:t>
            </a:r>
          </a:p>
        </p:txBody>
      </p:sp>
      <p:sp>
        <p:nvSpPr>
          <p:cNvPr id="66564" name="Content Placeholder 2">
            <a:extLst>
              <a:ext uri="{FF2B5EF4-FFF2-40B4-BE49-F238E27FC236}">
                <a16:creationId xmlns:a16="http://schemas.microsoft.com/office/drawing/2014/main" id="{D9300615-4CB2-4AF2-A2B2-F3ABE8824188}"/>
              </a:ext>
            </a:extLst>
          </p:cNvPr>
          <p:cNvSpPr txBox="1">
            <a:spLocks/>
          </p:cNvSpPr>
          <p:nvPr/>
        </p:nvSpPr>
        <p:spPr bwMode="auto">
          <a:xfrm>
            <a:off x="381000" y="1363663"/>
            <a:ext cx="7589838"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 typeface="Arial" panose="020B0604020202020204" pitchFamily="34" charset="0"/>
              <a:buNone/>
            </a:pPr>
            <a:r>
              <a:rPr lang="en-US" altLang="en-US" sz="2400" b="1" dirty="0">
                <a:latin typeface="Arial" panose="020B0604020202020204" pitchFamily="34" charset="0"/>
                <a:cs typeface="Arial" panose="020B0604020202020204" pitchFamily="34" charset="0"/>
              </a:rPr>
              <a:t>Additional support for occasional bouts of constipation</a:t>
            </a:r>
          </a:p>
          <a:p>
            <a:pPr>
              <a:spcBef>
                <a:spcPct val="0"/>
              </a:spcBef>
              <a:buFont typeface="Arial" panose="020B0604020202020204" pitchFamily="34" charset="0"/>
              <a:buNone/>
            </a:pPr>
            <a:endParaRPr lang="en-US" altLang="en-US" sz="4800" b="1" dirty="0">
              <a:latin typeface="Arial" panose="020B0604020202020204" pitchFamily="34" charset="0"/>
              <a:cs typeface="Arial" panose="020B0604020202020204" pitchFamily="34" charset="0"/>
            </a:endParaRPr>
          </a:p>
        </p:txBody>
      </p:sp>
      <p:sp>
        <p:nvSpPr>
          <p:cNvPr id="66565" name="Title 1">
            <a:extLst>
              <a:ext uri="{FF2B5EF4-FFF2-40B4-BE49-F238E27FC236}">
                <a16:creationId xmlns:a16="http://schemas.microsoft.com/office/drawing/2014/main" id="{789E84EC-6DC3-4B59-B151-B3F097DDE6FB}"/>
              </a:ext>
            </a:extLst>
          </p:cNvPr>
          <p:cNvSpPr>
            <a:spLocks noGrp="1"/>
          </p:cNvSpPr>
          <p:nvPr>
            <p:ph type="title"/>
          </p:nvPr>
        </p:nvSpPr>
        <p:spPr>
          <a:xfrm>
            <a:off x="381000" y="228600"/>
            <a:ext cx="8305800" cy="995363"/>
          </a:xfrm>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Neo-Lax</a:t>
            </a:r>
            <a:endParaRPr lang="en-US" altLang="en-US" baseline="30000" dirty="0">
              <a:solidFill>
                <a:srgbClr val="000000"/>
              </a:solidFill>
              <a:latin typeface="Arial" panose="020B0604020202020204" pitchFamily="34" charset="0"/>
              <a:cs typeface="Arial" panose="020B0604020202020204" pitchFamily="34" charset="0"/>
            </a:endParaRPr>
          </a:p>
        </p:txBody>
      </p:sp>
      <p:pic>
        <p:nvPicPr>
          <p:cNvPr id="66566" name="Picture 11" descr="NeoLax.psd">
            <a:extLst>
              <a:ext uri="{FF2B5EF4-FFF2-40B4-BE49-F238E27FC236}">
                <a16:creationId xmlns:a16="http://schemas.microsoft.com/office/drawing/2014/main" id="{6D5A94CB-2598-4FA7-A680-FBB1E03C38BA}"/>
              </a:ext>
            </a:extLst>
          </p:cNvPr>
          <p:cNvPicPr>
            <a:picLocks noChangeAspect="1"/>
          </p:cNvPicPr>
          <p:nvPr/>
        </p:nvPicPr>
        <p:blipFill>
          <a:blip r:embed="rId3">
            <a:extLst>
              <a:ext uri="{28A0092B-C50C-407E-A947-70E740481C1C}">
                <a14:useLocalDpi xmlns:a14="http://schemas.microsoft.com/office/drawing/2010/main" val="0"/>
              </a:ext>
            </a:extLst>
          </a:blip>
          <a:srcRect l="15752" t="16745" r="14957" b="10135"/>
          <a:stretch>
            <a:fillRect/>
          </a:stretch>
        </p:blipFill>
        <p:spPr bwMode="auto">
          <a:xfrm>
            <a:off x="6408738" y="2057400"/>
            <a:ext cx="2278062" cy="377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 descr="fda.jpg">
            <a:extLst>
              <a:ext uri="{FF2B5EF4-FFF2-40B4-BE49-F238E27FC236}">
                <a16:creationId xmlns:a16="http://schemas.microsoft.com/office/drawing/2014/main" id="{D7B3520B-BDCD-DF45-9DFB-536193EB14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Content Placeholder 2">
            <a:extLst>
              <a:ext uri="{FF2B5EF4-FFF2-40B4-BE49-F238E27FC236}">
                <a16:creationId xmlns:a16="http://schemas.microsoft.com/office/drawing/2014/main" id="{F5D0F2C6-2E9B-4568-B834-007D180868E1}"/>
              </a:ext>
            </a:extLst>
          </p:cNvPr>
          <p:cNvSpPr>
            <a:spLocks noGrp="1"/>
          </p:cNvSpPr>
          <p:nvPr>
            <p:ph idx="1"/>
          </p:nvPr>
        </p:nvSpPr>
        <p:spPr>
          <a:xfrm>
            <a:off x="357188" y="1600200"/>
            <a:ext cx="8578850" cy="4572000"/>
          </a:xfrm>
        </p:spPr>
        <p:txBody>
          <a:bodyPr/>
          <a:lstStyle/>
          <a:p>
            <a:pPr eaLnBrk="1" hangingPunct="1">
              <a:lnSpc>
                <a:spcPct val="90000"/>
              </a:lnSpc>
              <a:buFont typeface="Arial" panose="020B0604020202020204" pitchFamily="34" charset="0"/>
              <a:buNone/>
            </a:pPr>
            <a:r>
              <a:rPr lang="en-US" altLang="en-US" sz="2800" b="1" dirty="0">
                <a:solidFill>
                  <a:srgbClr val="18511A"/>
                </a:solidFill>
                <a:latin typeface="Arial" panose="020B0604020202020204" pitchFamily="34" charset="0"/>
                <a:cs typeface="Arial" panose="020B0604020202020204" pitchFamily="34" charset="0"/>
              </a:rPr>
              <a:t>Comprehensive Formula from Global Traditions</a:t>
            </a:r>
          </a:p>
          <a:p>
            <a:pPr eaLnBrk="1" hangingPunct="1">
              <a:lnSpc>
                <a:spcPct val="90000"/>
              </a:lnSpc>
              <a:buFont typeface="Arial" panose="020B0604020202020204" pitchFamily="34" charset="0"/>
              <a:buNone/>
            </a:pPr>
            <a:endParaRPr lang="en-US" altLang="en-US" sz="1600" b="1"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Senna leaf</a:t>
            </a:r>
            <a:r>
              <a:rPr lang="en-US" altLang="en-US" sz="2000" dirty="0">
                <a:latin typeface="Arial" panose="020B0604020202020204" pitchFamily="34" charset="0"/>
                <a:cs typeface="Arial" panose="020B0604020202020204" pitchFamily="34" charset="0"/>
              </a:rPr>
              <a:t> – softens stool and encourages peristaltic motion</a:t>
            </a:r>
            <a:r>
              <a:rPr lang="en-US" altLang="en-US" sz="2000" baseline="30000" dirty="0">
                <a:latin typeface="Arial" panose="020B0604020202020204" pitchFamily="34" charset="0"/>
                <a:cs typeface="Arial" panose="020B0604020202020204" pitchFamily="34" charset="0"/>
              </a:rPr>
              <a:t>*</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Buckthorn bark</a:t>
            </a:r>
            <a:r>
              <a:rPr lang="en-US" altLang="en-US" sz="2000" dirty="0">
                <a:latin typeface="Arial" panose="020B0604020202020204" pitchFamily="34" charset="0"/>
                <a:cs typeface="Arial" panose="020B0604020202020204" pitchFamily="34" charset="0"/>
              </a:rPr>
              <a:t> – softens stool, supports blood cleansing &amp; kidney function</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Licorice root</a:t>
            </a:r>
            <a:r>
              <a:rPr lang="en-US" altLang="en-US" sz="2000" dirty="0">
                <a:latin typeface="Arial" panose="020B0604020202020204" pitchFamily="34" charset="0"/>
                <a:cs typeface="Arial" panose="020B0604020202020204" pitchFamily="34" charset="0"/>
              </a:rPr>
              <a:t> – adds moisture to the stool, promotes liver health</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Prune powder</a:t>
            </a:r>
            <a:r>
              <a:rPr lang="en-US" altLang="en-US" sz="2000" dirty="0">
                <a:latin typeface="Arial" panose="020B0604020202020204" pitchFamily="34" charset="0"/>
                <a:cs typeface="Arial" panose="020B0604020202020204" pitchFamily="34" charset="0"/>
              </a:rPr>
              <a:t> – promotes regularity of bowel function</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Alfalfa leaf</a:t>
            </a:r>
            <a:r>
              <a:rPr lang="en-US" altLang="en-US" sz="2000" dirty="0">
                <a:latin typeface="Arial" panose="020B0604020202020204" pitchFamily="34" charset="0"/>
                <a:cs typeface="Arial" panose="020B0604020202020204" pitchFamily="34" charset="0"/>
              </a:rPr>
              <a:t> – rich in micronutrients, promotes cleansing</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Rhubarb root</a:t>
            </a:r>
            <a:r>
              <a:rPr lang="en-US" altLang="en-US" sz="2000" dirty="0">
                <a:latin typeface="Arial" panose="020B0604020202020204" pitchFamily="34" charset="0"/>
                <a:cs typeface="Arial" panose="020B0604020202020204" pitchFamily="34" charset="0"/>
              </a:rPr>
              <a:t> – digestive tonic, cooling effect</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Asparagus</a:t>
            </a:r>
            <a:r>
              <a:rPr lang="en-US" altLang="en-US" sz="2000" dirty="0">
                <a:latin typeface="Arial" panose="020B0604020202020204" pitchFamily="34" charset="0"/>
                <a:cs typeface="Arial" panose="020B0604020202020204" pitchFamily="34" charset="0"/>
              </a:rPr>
              <a:t> – assists in bowel movement and blood cleansing</a:t>
            </a:r>
            <a:r>
              <a:rPr lang="en-US" altLang="en-US" sz="2000" baseline="30000" dirty="0">
                <a:latin typeface="Arial" panose="020B0604020202020204" pitchFamily="34" charset="0"/>
                <a:cs typeface="Arial" panose="020B0604020202020204" pitchFamily="34" charset="0"/>
              </a:rPr>
              <a:t> *</a:t>
            </a:r>
            <a:endParaRPr lang="en-US" altLang="en-US" sz="2000" dirty="0">
              <a:latin typeface="Arial" panose="020B0604020202020204" pitchFamily="34" charset="0"/>
              <a:cs typeface="Arial" panose="020B0604020202020204" pitchFamily="34" charset="0"/>
            </a:endParaRPr>
          </a:p>
          <a:p>
            <a:pPr eaLnBrk="1" hangingPunct="1">
              <a:lnSpc>
                <a:spcPct val="90000"/>
              </a:lnSpc>
            </a:pPr>
            <a:r>
              <a:rPr lang="en-US" altLang="en-US" sz="2000" b="1" dirty="0">
                <a:latin typeface="Arial" panose="020B0604020202020204" pitchFamily="34" charset="0"/>
                <a:cs typeface="Arial" panose="020B0604020202020204" pitchFamily="34" charset="0"/>
              </a:rPr>
              <a:t>Anise seed</a:t>
            </a:r>
            <a:r>
              <a:rPr lang="en-US" altLang="en-US" sz="2000" dirty="0">
                <a:latin typeface="Arial" panose="020B0604020202020204" pitchFamily="34" charset="0"/>
                <a:cs typeface="Arial" panose="020B0604020202020204" pitchFamily="34" charset="0"/>
              </a:rPr>
              <a:t> – promotes healthy, calm digestion, reduces gas</a:t>
            </a:r>
            <a:r>
              <a:rPr lang="en-US" altLang="en-US" sz="2000" baseline="30000" dirty="0">
                <a:latin typeface="Arial" panose="020B0604020202020204" pitchFamily="34" charset="0"/>
                <a:cs typeface="Arial" panose="020B0604020202020204" pitchFamily="34" charset="0"/>
              </a:rPr>
              <a:t> *</a:t>
            </a:r>
          </a:p>
        </p:txBody>
      </p:sp>
      <p:sp>
        <p:nvSpPr>
          <p:cNvPr id="68611" name="Title 1">
            <a:extLst>
              <a:ext uri="{FF2B5EF4-FFF2-40B4-BE49-F238E27FC236}">
                <a16:creationId xmlns:a16="http://schemas.microsoft.com/office/drawing/2014/main" id="{AF4C0B9D-7C16-4C9D-A08E-F43594B2D158}"/>
              </a:ext>
            </a:extLst>
          </p:cNvPr>
          <p:cNvSpPr>
            <a:spLocks noGrp="1"/>
          </p:cNvSpPr>
          <p:nvPr>
            <p:ph type="title"/>
          </p:nvPr>
        </p:nvSpPr>
        <p:spPr>
          <a:xfrm>
            <a:off x="381000" y="228600"/>
            <a:ext cx="8305800" cy="995363"/>
          </a:xfrm>
        </p:spPr>
        <p:txBody>
          <a:bodyPr/>
          <a:lstStyle/>
          <a:p>
            <a:pPr eaLnBrk="1" hangingPunct="1"/>
            <a:r>
              <a:rPr lang="en-US" altLang="en-US" dirty="0">
                <a:solidFill>
                  <a:srgbClr val="000000"/>
                </a:solidFill>
                <a:latin typeface="Arial" panose="020B0604020202020204" pitchFamily="34" charset="0"/>
                <a:cs typeface="Arial" panose="020B0604020202020204" pitchFamily="34" charset="0"/>
              </a:rPr>
              <a:t>Neo-Lax</a:t>
            </a:r>
          </a:p>
        </p:txBody>
      </p:sp>
      <p:pic>
        <p:nvPicPr>
          <p:cNvPr id="5" name="Picture 1" descr="fda.jpg">
            <a:extLst>
              <a:ext uri="{FF2B5EF4-FFF2-40B4-BE49-F238E27FC236}">
                <a16:creationId xmlns:a16="http://schemas.microsoft.com/office/drawing/2014/main" id="{4341390C-6C49-6C4F-9EA3-902D25BB37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6" descr="GarlicAllum.psd">
            <a:extLst>
              <a:ext uri="{FF2B5EF4-FFF2-40B4-BE49-F238E27FC236}">
                <a16:creationId xmlns:a16="http://schemas.microsoft.com/office/drawing/2014/main" id="{00085680-1924-4F40-AD7E-EA2C61900C3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60913" y="1893888"/>
            <a:ext cx="3738562"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59" name="Content Placeholder 2">
            <a:extLst>
              <a:ext uri="{FF2B5EF4-FFF2-40B4-BE49-F238E27FC236}">
                <a16:creationId xmlns:a16="http://schemas.microsoft.com/office/drawing/2014/main" id="{9C67B6D3-1598-4258-8DA4-B24F6FCAEECC}"/>
              </a:ext>
            </a:extLst>
          </p:cNvPr>
          <p:cNvSpPr>
            <a:spLocks noGrp="1"/>
          </p:cNvSpPr>
          <p:nvPr>
            <p:ph idx="1"/>
          </p:nvPr>
        </p:nvSpPr>
        <p:spPr>
          <a:xfrm>
            <a:off x="419100" y="2530475"/>
            <a:ext cx="4648200" cy="3014663"/>
          </a:xfrm>
        </p:spPr>
        <p:txBody>
          <a:bodyPr/>
          <a:lstStyle/>
          <a:p>
            <a:pPr eaLnBrk="1" hangingPunct="1">
              <a:lnSpc>
                <a:spcPct val="80000"/>
              </a:lnSpc>
            </a:pPr>
            <a:r>
              <a:rPr lang="en-US" altLang="en-US" sz="2400" dirty="0">
                <a:latin typeface="Arial" panose="020B0604020202020204" pitchFamily="34" charset="0"/>
                <a:cs typeface="Arial" panose="020B0604020202020204" pitchFamily="34" charset="0"/>
              </a:rPr>
              <a:t>Broad spectrum whole-food extracts and concentrates</a:t>
            </a:r>
          </a:p>
          <a:p>
            <a:pPr eaLnBrk="1" hangingPunct="1">
              <a:lnSpc>
                <a:spcPct val="80000"/>
              </a:lnSpc>
            </a:pPr>
            <a:r>
              <a:rPr lang="en-US" altLang="en-US" sz="2400" dirty="0">
                <a:latin typeface="Arial" panose="020B0604020202020204" pitchFamily="34" charset="0"/>
                <a:cs typeface="Arial" panose="020B0604020202020204" pitchFamily="34" charset="0"/>
              </a:rPr>
              <a:t>Targeted Delivery Technology</a:t>
            </a:r>
          </a:p>
          <a:p>
            <a:pPr lvl="1" eaLnBrk="1" hangingPunct="1">
              <a:lnSpc>
                <a:spcPct val="80000"/>
              </a:lnSpc>
              <a:buFont typeface="Arial" panose="020B0604020202020204" pitchFamily="34" charset="0"/>
              <a:buChar char="•"/>
            </a:pPr>
            <a:r>
              <a:rPr lang="en-US" altLang="en-US" sz="2000" dirty="0">
                <a:latin typeface="Arial" panose="020B0604020202020204" pitchFamily="34" charset="0"/>
                <a:cs typeface="Arial" panose="020B0604020202020204" pitchFamily="34" charset="0"/>
              </a:rPr>
              <a:t>Enteric-coated capsule to protect contents from stomach acid</a:t>
            </a:r>
          </a:p>
          <a:p>
            <a:pPr eaLnBrk="1" hangingPunct="1">
              <a:lnSpc>
                <a:spcPct val="80000"/>
              </a:lnSpc>
            </a:pPr>
            <a:r>
              <a:rPr lang="en-US" altLang="en-US" sz="2400" dirty="0">
                <a:latin typeface="Arial" panose="020B0604020202020204" pitchFamily="34" charset="0"/>
                <a:cs typeface="Arial" panose="020B0604020202020204" pitchFamily="34" charset="0"/>
              </a:rPr>
              <a:t>Guaranteed high potency</a:t>
            </a:r>
          </a:p>
          <a:p>
            <a:pPr lvl="1" eaLnBrk="1" hangingPunct="1">
              <a:lnSpc>
                <a:spcPct val="80000"/>
              </a:lnSpc>
              <a:buFont typeface="Arial" panose="020B0604020202020204" pitchFamily="34" charset="0"/>
              <a:buChar char="•"/>
            </a:pPr>
            <a:r>
              <a:rPr lang="en-US" altLang="en-US" sz="2000" dirty="0">
                <a:latin typeface="Arial" panose="020B0604020202020204" pitchFamily="34" charset="0"/>
                <a:cs typeface="Arial" panose="020B0604020202020204" pitchFamily="34" charset="0"/>
              </a:rPr>
              <a:t>4,200mcg of active allicin</a:t>
            </a:r>
          </a:p>
          <a:p>
            <a:pPr eaLnBrk="1" hangingPunct="1">
              <a:lnSpc>
                <a:spcPct val="80000"/>
              </a:lnSpc>
              <a:buFont typeface="Arial" panose="020B0604020202020204" pitchFamily="34" charset="0"/>
              <a:buNone/>
            </a:pPr>
            <a:endParaRPr lang="en-US" altLang="en-US" sz="2400" dirty="0">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29D1CA89-FA1A-4CD3-A29F-B93670E5D10B}"/>
              </a:ext>
            </a:extLst>
          </p:cNvPr>
          <p:cNvSpPr txBox="1">
            <a:spLocks/>
          </p:cNvSpPr>
          <p:nvPr/>
        </p:nvSpPr>
        <p:spPr bwMode="auto">
          <a:xfrm>
            <a:off x="419100" y="5529263"/>
            <a:ext cx="8488363" cy="611187"/>
          </a:xfrm>
          <a:prstGeom prst="rect">
            <a:avLst/>
          </a:prstGeom>
          <a:noFill/>
          <a:ln w="9525">
            <a:noFill/>
            <a:miter lim="800000"/>
            <a:headEnd/>
            <a:tailEnd/>
          </a:ln>
        </p:spPr>
        <p:txBody>
          <a:bodyPr/>
          <a:lstStyle/>
          <a:p>
            <a:pPr marL="342900" indent="-342900" fontAlgn="auto">
              <a:spcBef>
                <a:spcPts val="0"/>
              </a:spcBef>
              <a:spcAft>
                <a:spcPts val="0"/>
              </a:spcAft>
              <a:buFont typeface="Arial" charset="0"/>
              <a:buNone/>
              <a:defRPr/>
            </a:pPr>
            <a:r>
              <a:rPr lang="en-US" sz="2300" b="1" i="1" dirty="0">
                <a:solidFill>
                  <a:schemeClr val="tx1">
                    <a:lumMod val="75000"/>
                    <a:lumOff val="25000"/>
                  </a:schemeClr>
                </a:solidFill>
                <a:ea typeface="+mn-ea"/>
                <a:cs typeface="Arial" panose="020B0604020202020204" pitchFamily="34" charset="0"/>
              </a:rPr>
              <a:t>All the benefits of fresh raw garlic without the garlic breath!</a:t>
            </a:r>
          </a:p>
        </p:txBody>
      </p:sp>
      <p:sp>
        <p:nvSpPr>
          <p:cNvPr id="70661" name="Content Placeholder 2">
            <a:extLst>
              <a:ext uri="{FF2B5EF4-FFF2-40B4-BE49-F238E27FC236}">
                <a16:creationId xmlns:a16="http://schemas.microsoft.com/office/drawing/2014/main" id="{ADAC3994-CC3C-4646-A47C-5A98722FFA30}"/>
              </a:ext>
            </a:extLst>
          </p:cNvPr>
          <p:cNvSpPr txBox="1">
            <a:spLocks/>
          </p:cNvSpPr>
          <p:nvPr/>
        </p:nvSpPr>
        <p:spPr bwMode="auto">
          <a:xfrm>
            <a:off x="609600" y="1470025"/>
            <a:ext cx="814705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 typeface="Arial" panose="020B0604020202020204" pitchFamily="34" charset="0"/>
              <a:buNone/>
            </a:pPr>
            <a:r>
              <a:rPr lang="en-US" altLang="en-US" sz="2600" b="1">
                <a:solidFill>
                  <a:srgbClr val="4F6228"/>
                </a:solidFill>
                <a:latin typeface="Arial" panose="020B0604020202020204" pitchFamily="34" charset="0"/>
                <a:cs typeface="Arial" panose="020B0604020202020204" pitchFamily="34" charset="0"/>
              </a:rPr>
              <a:t>A Complete Blend of Powerful Garlic and Allium Food Factors</a:t>
            </a:r>
          </a:p>
        </p:txBody>
      </p:sp>
      <p:sp>
        <p:nvSpPr>
          <p:cNvPr id="70662" name="Content Placeholder 2">
            <a:extLst>
              <a:ext uri="{FF2B5EF4-FFF2-40B4-BE49-F238E27FC236}">
                <a16:creationId xmlns:a16="http://schemas.microsoft.com/office/drawing/2014/main" id="{C998D6C9-38E1-4399-A690-F5D35D701564}"/>
              </a:ext>
            </a:extLst>
          </p:cNvPr>
          <p:cNvSpPr txBox="1">
            <a:spLocks/>
          </p:cNvSpPr>
          <p:nvPr/>
        </p:nvSpPr>
        <p:spPr bwMode="auto">
          <a:xfrm>
            <a:off x="419100" y="304800"/>
            <a:ext cx="833755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buFont typeface="Arial" panose="020B0604020202020204" pitchFamily="34" charset="0"/>
              <a:buNone/>
            </a:pPr>
            <a:r>
              <a:rPr lang="en-US" altLang="en-US" sz="4400" dirty="0">
                <a:solidFill>
                  <a:srgbClr val="000000"/>
                </a:solidFill>
                <a:latin typeface="Arial" panose="020B0604020202020204" pitchFamily="34" charset="0"/>
                <a:cs typeface="Arial" panose="020B0604020202020204" pitchFamily="34" charset="0"/>
              </a:rPr>
              <a:t>Garlic Allium Complex</a:t>
            </a:r>
          </a:p>
        </p:txBody>
      </p:sp>
      <p:pic>
        <p:nvPicPr>
          <p:cNvPr id="7" name="Picture 1" descr="fda.jpg">
            <a:extLst>
              <a:ext uri="{FF2B5EF4-FFF2-40B4-BE49-F238E27FC236}">
                <a16:creationId xmlns:a16="http://schemas.microsoft.com/office/drawing/2014/main" id="{E58628C9-AA63-9D4E-972A-4EE26D95E6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descr="detox_logo.png">
            <a:extLst>
              <a:ext uri="{FF2B5EF4-FFF2-40B4-BE49-F238E27FC236}">
                <a16:creationId xmlns:a16="http://schemas.microsoft.com/office/drawing/2014/main" id="{421B0895-51B2-46FC-AA94-B350914971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44813" y="2312988"/>
            <a:ext cx="3254375"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7" name="Picture 5" descr="Screen Shot 2017-01-10 at 9.34.58 AM.png">
            <a:extLst>
              <a:ext uri="{FF2B5EF4-FFF2-40B4-BE49-F238E27FC236}">
                <a16:creationId xmlns:a16="http://schemas.microsoft.com/office/drawing/2014/main" id="{0DA2B9CD-8D36-495D-BC29-2BB57B5249F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25838" y="4506913"/>
            <a:ext cx="2092325"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2">
            <a:extLst>
              <a:ext uri="{FF2B5EF4-FFF2-40B4-BE49-F238E27FC236}">
                <a16:creationId xmlns:a16="http://schemas.microsoft.com/office/drawing/2014/main" id="{A3EA2310-DBDE-4D03-BE9C-7BF4499EBC97}"/>
              </a:ext>
            </a:extLst>
          </p:cNvPr>
          <p:cNvSpPr>
            <a:spLocks noGrp="1"/>
          </p:cNvSpPr>
          <p:nvPr>
            <p:ph idx="1"/>
          </p:nvPr>
        </p:nvSpPr>
        <p:spPr>
          <a:xfrm>
            <a:off x="762000" y="1828800"/>
            <a:ext cx="5455920" cy="4237038"/>
          </a:xfrm>
        </p:spPr>
        <p:txBody>
          <a:bodyPr/>
          <a:lstStyle/>
          <a:p>
            <a:pPr marL="0" indent="0">
              <a:buFont typeface="Arial" panose="020B0604020202020204" pitchFamily="34" charset="0"/>
              <a:buNone/>
            </a:pPr>
            <a:r>
              <a:rPr lang="en-US" altLang="en-US" sz="2800">
                <a:latin typeface="Arial" panose="020B0604020202020204" pitchFamily="34" charset="0"/>
                <a:cs typeface="Arial" panose="020B0604020202020204" pitchFamily="34" charset="0"/>
              </a:rPr>
              <a:t>Elimination is the process of eliminating waste from the body…..</a:t>
            </a:r>
            <a:r>
              <a:rPr lang="en-US" altLang="en-US" sz="2800" u="sng">
                <a:latin typeface="Arial" panose="020B0604020202020204" pitchFamily="34" charset="0"/>
                <a:cs typeface="Arial" panose="020B0604020202020204" pitchFamily="34" charset="0"/>
              </a:rPr>
              <a:t>detoxification</a:t>
            </a:r>
          </a:p>
          <a:p>
            <a:pPr marL="0" indent="0">
              <a:buFont typeface="Arial" panose="020B0604020202020204" pitchFamily="34" charset="0"/>
              <a:buNone/>
            </a:pPr>
            <a:endParaRPr lang="en-US" altLang="en-US" sz="2800" u="sng">
              <a:latin typeface="Arial" panose="020B0604020202020204" pitchFamily="34" charset="0"/>
              <a:cs typeface="Arial" panose="020B0604020202020204" pitchFamily="34" charset="0"/>
            </a:endParaRPr>
          </a:p>
          <a:p>
            <a:pPr marL="0" indent="0"/>
            <a:r>
              <a:rPr lang="en-US" altLang="en-US" sz="2800">
                <a:latin typeface="Arial" panose="020B0604020202020204" pitchFamily="34" charset="0"/>
                <a:cs typeface="Arial" panose="020B0604020202020204" pitchFamily="34" charset="0"/>
              </a:rPr>
              <a:t>All waste products of metabolism are toxic to the body</a:t>
            </a:r>
          </a:p>
          <a:p>
            <a:pPr marL="0" indent="0"/>
            <a:r>
              <a:rPr lang="en-US" altLang="en-US" sz="2800">
                <a:latin typeface="Arial" panose="020B0604020202020204" pitchFamily="34" charset="0"/>
                <a:cs typeface="Arial" panose="020B0604020202020204" pitchFamily="34" charset="0"/>
              </a:rPr>
              <a:t>Constipation worse than starvation</a:t>
            </a:r>
          </a:p>
        </p:txBody>
      </p:sp>
      <p:pic>
        <p:nvPicPr>
          <p:cNvPr id="73731" name="Picture 6" descr="http://www.carlson-art.com/lifescience/digestive-system-lg.jpg">
            <a:extLst>
              <a:ext uri="{FF2B5EF4-FFF2-40B4-BE49-F238E27FC236}">
                <a16:creationId xmlns:a16="http://schemas.microsoft.com/office/drawing/2014/main" id="{B6465C25-E0CF-4BF7-87C1-42196D1A5B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3009900"/>
            <a:ext cx="1957388" cy="244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2" name="Title 1">
            <a:extLst>
              <a:ext uri="{FF2B5EF4-FFF2-40B4-BE49-F238E27FC236}">
                <a16:creationId xmlns:a16="http://schemas.microsoft.com/office/drawing/2014/main" id="{68FC88F8-993D-4596-BF46-664DB7917E83}"/>
              </a:ext>
            </a:extLst>
          </p:cNvPr>
          <p:cNvSpPr>
            <a:spLocks noGrp="1"/>
          </p:cNvSpPr>
          <p:nvPr>
            <p:ph type="title"/>
          </p:nvPr>
        </p:nvSpPr>
        <p:spPr/>
        <p:txBody>
          <a:bodyPr/>
          <a:lstStyle/>
          <a:p>
            <a:r>
              <a:rPr lang="en-US" altLang="en-US" dirty="0">
                <a:latin typeface="Arial" panose="020B0604020202020204" pitchFamily="34" charset="0"/>
                <a:cs typeface="Arial" panose="020B0604020202020204" pitchFamily="34" charset="0"/>
              </a:rPr>
              <a:t>What is Elimination?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Content Placeholder 2">
            <a:extLst>
              <a:ext uri="{FF2B5EF4-FFF2-40B4-BE49-F238E27FC236}">
                <a16:creationId xmlns:a16="http://schemas.microsoft.com/office/drawing/2014/main" id="{5920D733-BCD9-4F5E-B962-BEF10E237A1F}"/>
              </a:ext>
            </a:extLst>
          </p:cNvPr>
          <p:cNvSpPr>
            <a:spLocks noGrp="1"/>
          </p:cNvSpPr>
          <p:nvPr>
            <p:ph idx="1"/>
          </p:nvPr>
        </p:nvSpPr>
        <p:spPr>
          <a:xfrm>
            <a:off x="800100" y="1828800"/>
            <a:ext cx="7459663" cy="4133850"/>
          </a:xfrm>
        </p:spPr>
        <p:txBody>
          <a:bodyPr/>
          <a:lstStyle/>
          <a:p>
            <a:r>
              <a:rPr lang="en-US" altLang="en-US" dirty="0">
                <a:latin typeface="Arial" panose="020B0604020202020204" pitchFamily="34" charset="0"/>
                <a:cs typeface="Arial" panose="020B0604020202020204" pitchFamily="34" charset="0"/>
              </a:rPr>
              <a:t>In addition to metabolism….</a:t>
            </a:r>
          </a:p>
          <a:p>
            <a:r>
              <a:rPr lang="en-US" altLang="en-US" dirty="0">
                <a:latin typeface="Arial" panose="020B0604020202020204" pitchFamily="34" charset="0"/>
                <a:cs typeface="Arial" panose="020B0604020202020204" pitchFamily="34" charset="0"/>
              </a:rPr>
              <a:t>Toxins are coming from:</a:t>
            </a:r>
          </a:p>
          <a:p>
            <a:pPr lvl="1"/>
            <a:r>
              <a:rPr lang="en-US" altLang="en-US" dirty="0">
                <a:latin typeface="Arial" panose="020B0604020202020204" pitchFamily="34" charset="0"/>
                <a:cs typeface="Arial" panose="020B0604020202020204" pitchFamily="34" charset="0"/>
              </a:rPr>
              <a:t>Our environment</a:t>
            </a:r>
          </a:p>
          <a:p>
            <a:pPr lvl="1"/>
            <a:r>
              <a:rPr lang="en-US" altLang="en-US" dirty="0">
                <a:latin typeface="Arial" panose="020B0604020202020204" pitchFamily="34" charset="0"/>
                <a:cs typeface="Arial" panose="020B0604020202020204" pitchFamily="34" charset="0"/>
              </a:rPr>
              <a:t>Our lifestyle</a:t>
            </a:r>
          </a:p>
          <a:p>
            <a:r>
              <a:rPr lang="en-US" altLang="en-US" dirty="0">
                <a:latin typeface="Arial" panose="020B0604020202020204" pitchFamily="34" charset="0"/>
                <a:cs typeface="Arial" panose="020B0604020202020204" pitchFamily="34" charset="0"/>
              </a:rPr>
              <a:t>Toxins need to be eliminated in order to maintain our health</a:t>
            </a:r>
          </a:p>
          <a:p>
            <a:pPr lvl="1"/>
            <a:endParaRPr lang="en-US" altLang="en-US" dirty="0">
              <a:latin typeface="Arial" panose="020B0604020202020204" pitchFamily="34" charset="0"/>
              <a:cs typeface="Arial" panose="020B0604020202020204" pitchFamily="34" charset="0"/>
            </a:endParaRPr>
          </a:p>
        </p:txBody>
      </p:sp>
      <p:sp>
        <p:nvSpPr>
          <p:cNvPr id="74755" name="Title 1">
            <a:extLst>
              <a:ext uri="{FF2B5EF4-FFF2-40B4-BE49-F238E27FC236}">
                <a16:creationId xmlns:a16="http://schemas.microsoft.com/office/drawing/2014/main" id="{2586911F-989E-42F2-8DBE-2ECDB8CD7421}"/>
              </a:ext>
            </a:extLst>
          </p:cNvPr>
          <p:cNvSpPr txBox="1">
            <a:spLocks/>
          </p:cNvSpPr>
          <p:nvPr/>
        </p:nvSpPr>
        <p:spPr bwMode="auto">
          <a:xfrm>
            <a:off x="73025" y="280988"/>
            <a:ext cx="89979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US" altLang="en-US" sz="4400">
                <a:latin typeface="Arial" panose="020B0604020202020204" pitchFamily="34" charset="0"/>
                <a:cs typeface="Arial" panose="020B0604020202020204" pitchFamily="34" charset="0"/>
              </a:rPr>
              <a:t>Where do these toxins come from?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a:extLst>
              <a:ext uri="{FF2B5EF4-FFF2-40B4-BE49-F238E27FC236}">
                <a16:creationId xmlns:a16="http://schemas.microsoft.com/office/drawing/2014/main" id="{0E61B604-8192-429D-B976-140957D19C97}"/>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Top 5 Reasons to Detox</a:t>
            </a:r>
          </a:p>
        </p:txBody>
      </p:sp>
      <p:pic>
        <p:nvPicPr>
          <p:cNvPr id="75779" name="Picture 5" descr="2000px-Logo_iso_radiation.svg.png">
            <a:extLst>
              <a:ext uri="{FF2B5EF4-FFF2-40B4-BE49-F238E27FC236}">
                <a16:creationId xmlns:a16="http://schemas.microsoft.com/office/drawing/2014/main" id="{B1D233D3-9C5F-481A-BCA0-BF3962321E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09813" y="2006600"/>
            <a:ext cx="4479925"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a:extLst>
              <a:ext uri="{FF2B5EF4-FFF2-40B4-BE49-F238E27FC236}">
                <a16:creationId xmlns:a16="http://schemas.microsoft.com/office/drawing/2014/main" id="{280571F6-1F57-49F9-8820-928B112298FE}"/>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#1 Remove Toxins</a:t>
            </a:r>
          </a:p>
        </p:txBody>
      </p:sp>
      <p:sp>
        <p:nvSpPr>
          <p:cNvPr id="4" name="Content Placeholder 2">
            <a:extLst>
              <a:ext uri="{FF2B5EF4-FFF2-40B4-BE49-F238E27FC236}">
                <a16:creationId xmlns:a16="http://schemas.microsoft.com/office/drawing/2014/main" id="{F976600F-633F-473E-A2A8-2EF33FBDAB9A}"/>
              </a:ext>
            </a:extLst>
          </p:cNvPr>
          <p:cNvSpPr txBox="1">
            <a:spLocks/>
          </p:cNvSpPr>
          <p:nvPr/>
        </p:nvSpPr>
        <p:spPr bwMode="auto">
          <a:xfrm>
            <a:off x="873125" y="2513013"/>
            <a:ext cx="7459663" cy="4133850"/>
          </a:xfrm>
          <a:prstGeom prst="rect">
            <a:avLst/>
          </a:prstGeom>
          <a:noFill/>
          <a:ln>
            <a:noFill/>
          </a:ln>
          <a:extLst>
            <a:ext uri="{909E8E84-426E-40dd-AFC4-6F175D3DCCD1}"/>
            <a:ext uri="{91240B29-F687-4f45-9708-019B960494DF}"/>
          </a:extLst>
        </p:spPr>
        <p:txBody>
          <a:bodyPr/>
          <a:lstStyle>
            <a:lvl1pPr marL="342900" indent="-342900" algn="l" defTabSz="457200" rtl="0" eaLnBrk="1" fontAlgn="base" hangingPunct="1">
              <a:spcBef>
                <a:spcPct val="20000"/>
              </a:spcBef>
              <a:spcAft>
                <a:spcPct val="0"/>
              </a:spcAft>
              <a:buFont typeface="Arial" charset="0"/>
              <a:buChar char="•"/>
              <a:defRPr sz="3200" kern="1200">
                <a:solidFill>
                  <a:schemeClr val="tx1"/>
                </a:solidFill>
                <a:latin typeface="+mn-lt"/>
                <a:ea typeface="ＭＳ Ｐゴシック" charset="-128"/>
                <a:cs typeface="ＭＳ Ｐゴシック" charset="-128"/>
              </a:defRPr>
            </a:lvl1pPr>
            <a:lvl2pPr marL="742950" indent="-285750" algn="l" defTabSz="457200" rtl="0" eaLnBrk="1" fontAlgn="base" hangingPunct="1">
              <a:spcBef>
                <a:spcPct val="20000"/>
              </a:spcBef>
              <a:spcAft>
                <a:spcPct val="0"/>
              </a:spcAft>
              <a:buFont typeface="Arial" charset="0"/>
              <a:buChar char="–"/>
              <a:defRPr sz="2800" kern="1200">
                <a:solidFill>
                  <a:schemeClr val="tx1"/>
                </a:solidFill>
                <a:latin typeface="+mn-lt"/>
                <a:ea typeface="ＭＳ Ｐゴシック" charset="-128"/>
                <a:cs typeface="+mn-cs"/>
              </a:defRPr>
            </a:lvl2pPr>
            <a:lvl3pPr marL="1143000" indent="-228600" algn="l" defTabSz="457200" rtl="0" eaLnBrk="1" fontAlgn="base" hangingPunct="1">
              <a:spcBef>
                <a:spcPct val="20000"/>
              </a:spcBef>
              <a:spcAft>
                <a:spcPct val="0"/>
              </a:spcAft>
              <a:buFont typeface="Arial" charset="0"/>
              <a:buChar char="•"/>
              <a:defRPr sz="2400" kern="1200">
                <a:solidFill>
                  <a:schemeClr val="tx1"/>
                </a:solidFill>
                <a:latin typeface="+mn-lt"/>
                <a:ea typeface="ＭＳ Ｐゴシック" charset="-128"/>
                <a:cs typeface="+mn-cs"/>
              </a:defRPr>
            </a:lvl3pPr>
            <a:lvl4pPr marL="16002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128"/>
                <a:cs typeface="+mn-cs"/>
              </a:defRPr>
            </a:lvl4pPr>
            <a:lvl5pPr marL="2057400" indent="-228600" algn="l" defTabSz="457200" rtl="0" eaLnBrk="1" fontAlgn="base" hangingPunct="1">
              <a:spcBef>
                <a:spcPct val="20000"/>
              </a:spcBef>
              <a:spcAft>
                <a:spcPct val="0"/>
              </a:spcAft>
              <a:buFont typeface="Arial" charset="0"/>
              <a:buChar char="»"/>
              <a:defRPr sz="2000" kern="1200">
                <a:solidFill>
                  <a:schemeClr val="tx1"/>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charset="0"/>
              <a:buNone/>
              <a:defRPr/>
            </a:pPr>
            <a:r>
              <a:rPr lang="en-US" altLang="en-US" sz="2400" b="1" dirty="0">
                <a:solidFill>
                  <a:srgbClr val="FF0000"/>
                </a:solidFill>
                <a:latin typeface="Arial" panose="020B0604020202020204" pitchFamily="34" charset="0"/>
                <a:cs typeface="Arial" panose="020B0604020202020204" pitchFamily="34" charset="0"/>
              </a:rPr>
              <a:t>HAZARDS ARE ALL AROUND US!</a:t>
            </a:r>
          </a:p>
          <a:p>
            <a:pPr lvl="1">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Air we breathe</a:t>
            </a:r>
          </a:p>
          <a:p>
            <a:pPr lvl="1">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Foods we eat</a:t>
            </a:r>
          </a:p>
          <a:p>
            <a:pPr lvl="1">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Water we drink</a:t>
            </a:r>
          </a:p>
          <a:p>
            <a:pPr marL="0" indent="0">
              <a:buSzPct val="50000"/>
              <a:buFont typeface="Arial" charset="0"/>
              <a:buNone/>
              <a:defRPr/>
            </a:pPr>
            <a:endParaRPr lang="en-US" altLang="en-US" sz="1200" dirty="0">
              <a:solidFill>
                <a:prstClr val="black"/>
              </a:solidFill>
              <a:latin typeface="Arial" panose="020B0604020202020204" pitchFamily="34" charset="0"/>
              <a:cs typeface="Arial" panose="020B0604020202020204" pitchFamily="34" charset="0"/>
            </a:endParaRPr>
          </a:p>
          <a:p>
            <a:pPr>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Prescription medicines</a:t>
            </a:r>
          </a:p>
          <a:p>
            <a:pPr marL="0" indent="0">
              <a:buSzPct val="50000"/>
              <a:buFont typeface="Arial" charset="0"/>
              <a:buNone/>
              <a:defRPr/>
            </a:pPr>
            <a:endParaRPr lang="en-US" altLang="en-US" sz="1200" dirty="0">
              <a:solidFill>
                <a:prstClr val="black"/>
              </a:solidFill>
              <a:latin typeface="Arial" panose="020B0604020202020204" pitchFamily="34" charset="0"/>
              <a:cs typeface="Arial" panose="020B0604020202020204" pitchFamily="34" charset="0"/>
            </a:endParaRPr>
          </a:p>
          <a:p>
            <a:pPr>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Alcohol</a:t>
            </a:r>
          </a:p>
          <a:p>
            <a:pPr>
              <a:buSzPct val="50000"/>
              <a:buFont typeface="Wingdings" charset="2"/>
              <a:buChar char="u"/>
              <a:defRPr/>
            </a:pPr>
            <a:endParaRPr lang="en-US" altLang="en-US" sz="1200" dirty="0">
              <a:solidFill>
                <a:prstClr val="black"/>
              </a:solidFill>
              <a:latin typeface="Arial" panose="020B0604020202020204" pitchFamily="34" charset="0"/>
              <a:cs typeface="Arial" panose="020B0604020202020204" pitchFamily="34" charset="0"/>
            </a:endParaRPr>
          </a:p>
          <a:p>
            <a:pPr>
              <a:buSzPct val="50000"/>
              <a:buFont typeface="Wingdings" charset="2"/>
              <a:buChar char="u"/>
              <a:defRPr/>
            </a:pPr>
            <a:r>
              <a:rPr lang="en-US" altLang="en-US" sz="2400" dirty="0">
                <a:solidFill>
                  <a:prstClr val="black"/>
                </a:solidFill>
                <a:latin typeface="Arial" panose="020B0604020202020204" pitchFamily="34" charset="0"/>
                <a:cs typeface="Arial" panose="020B0604020202020204" pitchFamily="34" charset="0"/>
              </a:rPr>
              <a:t>Stress</a:t>
            </a:r>
          </a:p>
        </p:txBody>
      </p:sp>
      <p:sp>
        <p:nvSpPr>
          <p:cNvPr id="76804" name="Rectangle 5">
            <a:extLst>
              <a:ext uri="{FF2B5EF4-FFF2-40B4-BE49-F238E27FC236}">
                <a16:creationId xmlns:a16="http://schemas.microsoft.com/office/drawing/2014/main" id="{72FCC257-BFA2-495F-B777-F858DB3298FA}"/>
              </a:ext>
            </a:extLst>
          </p:cNvPr>
          <p:cNvSpPr>
            <a:spLocks noChangeArrowheads="1"/>
          </p:cNvSpPr>
          <p:nvPr/>
        </p:nvSpPr>
        <p:spPr bwMode="auto">
          <a:xfrm>
            <a:off x="681038" y="1395413"/>
            <a:ext cx="7793037"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2600">
                <a:solidFill>
                  <a:srgbClr val="000000"/>
                </a:solidFill>
                <a:latin typeface="Arial" panose="020B0604020202020204" pitchFamily="34" charset="0"/>
                <a:cs typeface="Arial" panose="020B0604020202020204" pitchFamily="34" charset="0"/>
              </a:rPr>
              <a:t>Scientific studies reveal that 90 to 95% of cancers stem from environment and lifestyle.</a:t>
            </a:r>
          </a:p>
        </p:txBody>
      </p:sp>
      <p:pic>
        <p:nvPicPr>
          <p:cNvPr id="76805" name="Picture 6" descr="2000px-Logo_iso_radiation.svg.png">
            <a:extLst>
              <a:ext uri="{FF2B5EF4-FFF2-40B4-BE49-F238E27FC236}">
                <a16:creationId xmlns:a16="http://schemas.microsoft.com/office/drawing/2014/main" id="{51867571-66CE-49B5-82DE-DB25CD45E0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32413" y="3302000"/>
            <a:ext cx="2692400"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id="{4000825D-4A4E-450E-823B-CFBD1F241CCA}"/>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#2 Healthy Immune Function</a:t>
            </a:r>
          </a:p>
        </p:txBody>
      </p:sp>
      <p:sp>
        <p:nvSpPr>
          <p:cNvPr id="6" name="Rectangle 5">
            <a:extLst>
              <a:ext uri="{FF2B5EF4-FFF2-40B4-BE49-F238E27FC236}">
                <a16:creationId xmlns:a16="http://schemas.microsoft.com/office/drawing/2014/main" id="{54942672-2358-40D5-9F18-787C2B08AB04}"/>
              </a:ext>
            </a:extLst>
          </p:cNvPr>
          <p:cNvSpPr/>
          <p:nvPr/>
        </p:nvSpPr>
        <p:spPr>
          <a:xfrm>
            <a:off x="681038" y="1395413"/>
            <a:ext cx="7793037" cy="4892675"/>
          </a:xfrm>
          <a:prstGeom prst="rect">
            <a:avLst/>
          </a:prstGeom>
        </p:spPr>
        <p:txBody>
          <a:bodyPr>
            <a:spAutoFit/>
          </a:bodyPr>
          <a:lstStyle/>
          <a:p>
            <a:pPr eaLnBrk="1" hangingPunct="1">
              <a:defRPr/>
            </a:pPr>
            <a:r>
              <a:rPr lang="en-US" sz="2600" dirty="0">
                <a:solidFill>
                  <a:prstClr val="black"/>
                </a:solidFill>
                <a:ea typeface="ＭＳ Ｐゴシック" charset="0"/>
                <a:cs typeface="Arial" panose="020B0604020202020204" pitchFamily="34" charset="0"/>
              </a:rPr>
              <a:t>Detoxification followed by probiotic supplementation improves gut health which is connected to functions in the body like*: </a:t>
            </a:r>
          </a:p>
          <a:p>
            <a:pPr eaLnBrk="1" hangingPunct="1">
              <a:defRPr/>
            </a:pPr>
            <a:endParaRPr lang="en-US" sz="2600" dirty="0">
              <a:solidFill>
                <a:prstClr val="black"/>
              </a:solidFill>
              <a:ea typeface="ＭＳ Ｐゴシック" charset="0"/>
              <a:cs typeface="Arial" panose="020B0604020202020204" pitchFamily="34" charset="0"/>
            </a:endParaRP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Immune function</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Nervous system</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Hormones</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Mood</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Weight</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Brain</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Energy</a:t>
            </a:r>
          </a:p>
          <a:p>
            <a:pPr marL="457200" indent="-457200" eaLnBrk="1" hangingPunct="1">
              <a:buFont typeface="Arial"/>
              <a:buChar char="•"/>
              <a:defRPr/>
            </a:pPr>
            <a:r>
              <a:rPr lang="en-US" sz="2600" dirty="0">
                <a:solidFill>
                  <a:prstClr val="black"/>
                </a:solidFill>
                <a:ea typeface="ＭＳ Ｐゴシック" charset="0"/>
                <a:cs typeface="Arial" panose="020B0604020202020204" pitchFamily="34" charset="0"/>
              </a:rPr>
              <a:t>Heart </a:t>
            </a:r>
          </a:p>
        </p:txBody>
      </p:sp>
      <p:pic>
        <p:nvPicPr>
          <p:cNvPr id="77828" name="Picture 3" descr="shutterstock_53362708 small.jpg">
            <a:extLst>
              <a:ext uri="{FF2B5EF4-FFF2-40B4-BE49-F238E27FC236}">
                <a16:creationId xmlns:a16="http://schemas.microsoft.com/office/drawing/2014/main" id="{906B6F46-4DB2-436E-B38C-47A390AF7D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18000" y="3100388"/>
            <a:ext cx="402590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9" name="Picture 2" descr="fda.jpg">
            <a:extLst>
              <a:ext uri="{FF2B5EF4-FFF2-40B4-BE49-F238E27FC236}">
                <a16:creationId xmlns:a16="http://schemas.microsoft.com/office/drawing/2014/main" id="{055E4CE9-C6CC-41E1-A40D-D87013F1373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6465888"/>
            <a:ext cx="2897187"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a:extLst>
              <a:ext uri="{FF2B5EF4-FFF2-40B4-BE49-F238E27FC236}">
                <a16:creationId xmlns:a16="http://schemas.microsoft.com/office/drawing/2014/main" id="{B60DB08D-5930-49BF-818E-82419E0B8D95}"/>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#3 Jump Start Weight Loss </a:t>
            </a:r>
          </a:p>
        </p:txBody>
      </p:sp>
      <p:sp>
        <p:nvSpPr>
          <p:cNvPr id="78851" name="Rectangle 5">
            <a:extLst>
              <a:ext uri="{FF2B5EF4-FFF2-40B4-BE49-F238E27FC236}">
                <a16:creationId xmlns:a16="http://schemas.microsoft.com/office/drawing/2014/main" id="{A20ED79C-6E52-4AC5-A2A6-B526E7E62671}"/>
              </a:ext>
            </a:extLst>
          </p:cNvPr>
          <p:cNvSpPr>
            <a:spLocks noChangeArrowheads="1"/>
          </p:cNvSpPr>
          <p:nvPr/>
        </p:nvSpPr>
        <p:spPr bwMode="auto">
          <a:xfrm>
            <a:off x="681038" y="1441450"/>
            <a:ext cx="7793037"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r>
              <a:rPr lang="en-US" altLang="en-US" sz="2600">
                <a:solidFill>
                  <a:srgbClr val="000000"/>
                </a:solidFill>
                <a:latin typeface="Arial" panose="020B0604020202020204" pitchFamily="34" charset="0"/>
                <a:cs typeface="Arial" panose="020B0604020202020204" pitchFamily="34" charset="0"/>
              </a:rPr>
              <a:t>Fat cells are notorious for storing toxins, which can also affect the body’s ability to burn fat efficiently. </a:t>
            </a:r>
          </a:p>
          <a:p>
            <a:pPr eaLnBrk="1" hangingPunct="1">
              <a:spcBef>
                <a:spcPct val="0"/>
              </a:spcBef>
            </a:pPr>
            <a:endParaRPr lang="en-US" altLang="en-US" sz="2600">
              <a:solidFill>
                <a:srgbClr val="000000"/>
              </a:solidFill>
              <a:latin typeface="Arial" panose="020B0604020202020204" pitchFamily="34" charset="0"/>
              <a:cs typeface="Arial" panose="020B0604020202020204" pitchFamily="34" charset="0"/>
            </a:endParaRPr>
          </a:p>
          <a:p>
            <a:pPr eaLnBrk="1" hangingPunct="1">
              <a:spcBef>
                <a:spcPct val="0"/>
              </a:spcBef>
            </a:pPr>
            <a:r>
              <a:rPr lang="en-US" altLang="en-US" sz="2600">
                <a:solidFill>
                  <a:srgbClr val="000000"/>
                </a:solidFill>
                <a:latin typeface="Arial" panose="020B0604020202020204" pitchFamily="34" charset="0"/>
                <a:cs typeface="Arial" panose="020B0604020202020204" pitchFamily="34" charset="0"/>
              </a:rPr>
              <a:t>Detox to jump-start a new or ongoing weight loss program. </a:t>
            </a:r>
          </a:p>
          <a:p>
            <a:pPr eaLnBrk="1" hangingPunct="1">
              <a:spcBef>
                <a:spcPct val="0"/>
              </a:spcBef>
              <a:buFontTx/>
              <a:buNone/>
            </a:pPr>
            <a:endParaRPr lang="en-US" altLang="en-US" sz="2600">
              <a:solidFill>
                <a:srgbClr val="000000"/>
              </a:solidFill>
              <a:latin typeface="Arial" panose="020B0604020202020204" pitchFamily="34" charset="0"/>
              <a:cs typeface="Arial" panose="020B0604020202020204" pitchFamily="34" charset="0"/>
            </a:endParaRPr>
          </a:p>
        </p:txBody>
      </p:sp>
      <p:pic>
        <p:nvPicPr>
          <p:cNvPr id="78852" name="Picture 3" descr="shutterstock_124535572.jpg">
            <a:extLst>
              <a:ext uri="{FF2B5EF4-FFF2-40B4-BE49-F238E27FC236}">
                <a16:creationId xmlns:a16="http://schemas.microsoft.com/office/drawing/2014/main" id="{E76FCB2B-FEDB-48E2-8E93-7361E9E54AFE}"/>
              </a:ext>
            </a:extLst>
          </p:cNvPr>
          <p:cNvPicPr>
            <a:picLocks noChangeAspect="1"/>
          </p:cNvPicPr>
          <p:nvPr/>
        </p:nvPicPr>
        <p:blipFill>
          <a:blip r:embed="rId2">
            <a:extLst>
              <a:ext uri="{28A0092B-C50C-407E-A947-70E740481C1C}">
                <a14:useLocalDpi xmlns:a14="http://schemas.microsoft.com/office/drawing/2010/main" val="0"/>
              </a:ext>
            </a:extLst>
          </a:blip>
          <a:srcRect t="3751" b="18150"/>
          <a:stretch>
            <a:fillRect/>
          </a:stretch>
        </p:blipFill>
        <p:spPr bwMode="auto">
          <a:xfrm>
            <a:off x="2967038" y="3805238"/>
            <a:ext cx="4329112"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a:extLst>
              <a:ext uri="{FF2B5EF4-FFF2-40B4-BE49-F238E27FC236}">
                <a16:creationId xmlns:a16="http://schemas.microsoft.com/office/drawing/2014/main" id="{A72E8A05-79A9-4BD2-80F3-6ADB621089A5}"/>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#4 Slow Premature Aging</a:t>
            </a:r>
          </a:p>
        </p:txBody>
      </p:sp>
      <p:sp>
        <p:nvSpPr>
          <p:cNvPr id="79875" name="Rectangle 5">
            <a:extLst>
              <a:ext uri="{FF2B5EF4-FFF2-40B4-BE49-F238E27FC236}">
                <a16:creationId xmlns:a16="http://schemas.microsoft.com/office/drawing/2014/main" id="{BC1A04EE-B774-4D78-AC39-3147F7E87522}"/>
              </a:ext>
            </a:extLst>
          </p:cNvPr>
          <p:cNvSpPr>
            <a:spLocks noChangeArrowheads="1"/>
          </p:cNvSpPr>
          <p:nvPr/>
        </p:nvSpPr>
        <p:spPr bwMode="auto">
          <a:xfrm>
            <a:off x="681038" y="1657350"/>
            <a:ext cx="4029075"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pPr>
            <a:r>
              <a:rPr lang="en-US" altLang="en-US" sz="2000">
                <a:solidFill>
                  <a:srgbClr val="000000"/>
                </a:solidFill>
                <a:latin typeface="Arial" panose="020B0604020202020204" pitchFamily="34" charset="0"/>
                <a:cs typeface="Arial" panose="020B0604020202020204" pitchFamily="34" charset="0"/>
              </a:rPr>
              <a:t>Free radicals and heavy metals can accelerate the aging process.* </a:t>
            </a:r>
          </a:p>
          <a:p>
            <a:pPr eaLnBrk="1" hangingPunct="1">
              <a:spcBef>
                <a:spcPct val="0"/>
              </a:spcBef>
              <a:buFontTx/>
              <a:buNone/>
            </a:pPr>
            <a:endParaRPr lang="en-US" altLang="en-US" sz="2000">
              <a:solidFill>
                <a:srgbClr val="000000"/>
              </a:solidFill>
              <a:latin typeface="Arial" panose="020B0604020202020204" pitchFamily="34" charset="0"/>
              <a:cs typeface="Arial" panose="020B0604020202020204" pitchFamily="34" charset="0"/>
            </a:endParaRPr>
          </a:p>
          <a:p>
            <a:pPr eaLnBrk="1" hangingPunct="1">
              <a:spcBef>
                <a:spcPct val="0"/>
              </a:spcBef>
            </a:pPr>
            <a:r>
              <a:rPr lang="en-US" altLang="en-US" sz="2000">
                <a:solidFill>
                  <a:srgbClr val="000000"/>
                </a:solidFill>
                <a:latin typeface="Arial" panose="020B0604020202020204" pitchFamily="34" charset="0"/>
                <a:cs typeface="Arial" panose="020B0604020202020204" pitchFamily="34" charset="0"/>
              </a:rPr>
              <a:t>Detoxing helps increase the body’s ability to use nutrients more efficiently, thereby enabling antioxidants from our diet to combat oxidative stress from free radicals.* </a:t>
            </a:r>
          </a:p>
          <a:p>
            <a:pPr eaLnBrk="1" hangingPunct="1">
              <a:spcBef>
                <a:spcPct val="0"/>
              </a:spcBef>
            </a:pPr>
            <a:endParaRPr lang="en-US" altLang="en-US" sz="2000">
              <a:solidFill>
                <a:srgbClr val="000000"/>
              </a:solidFill>
              <a:latin typeface="Arial" panose="020B0604020202020204" pitchFamily="34" charset="0"/>
              <a:cs typeface="Arial" panose="020B0604020202020204" pitchFamily="34" charset="0"/>
            </a:endParaRPr>
          </a:p>
        </p:txBody>
      </p:sp>
      <p:pic>
        <p:nvPicPr>
          <p:cNvPr id="79876" name="Picture 2" descr="shutterstock_205804372 large.eps">
            <a:extLst>
              <a:ext uri="{FF2B5EF4-FFF2-40B4-BE49-F238E27FC236}">
                <a16:creationId xmlns:a16="http://schemas.microsoft.com/office/drawing/2014/main" id="{0C49C8F7-E5D7-4475-95D2-B4DC0E60E62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0113" y="1474788"/>
            <a:ext cx="4032250"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7" name="Picture 6" descr="fda.jpg">
            <a:extLst>
              <a:ext uri="{FF2B5EF4-FFF2-40B4-BE49-F238E27FC236}">
                <a16:creationId xmlns:a16="http://schemas.microsoft.com/office/drawing/2014/main" id="{67B2AC57-1697-4D6A-A0C6-FC5227DB62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6465888"/>
            <a:ext cx="2897187"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1B290F71-5D76-4E80-BEC4-5215CB8FA932}"/>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#5 Increase Energy</a:t>
            </a:r>
          </a:p>
        </p:txBody>
      </p:sp>
      <p:sp>
        <p:nvSpPr>
          <p:cNvPr id="6" name="Rectangle 5">
            <a:extLst>
              <a:ext uri="{FF2B5EF4-FFF2-40B4-BE49-F238E27FC236}">
                <a16:creationId xmlns:a16="http://schemas.microsoft.com/office/drawing/2014/main" id="{A54CB917-7058-4AD3-8E08-338DD60DA23B}"/>
              </a:ext>
            </a:extLst>
          </p:cNvPr>
          <p:cNvSpPr/>
          <p:nvPr/>
        </p:nvSpPr>
        <p:spPr>
          <a:xfrm>
            <a:off x="681038" y="1449388"/>
            <a:ext cx="7631112" cy="1570037"/>
          </a:xfrm>
          <a:prstGeom prst="rect">
            <a:avLst/>
          </a:prstGeom>
        </p:spPr>
        <p:txBody>
          <a:bodyPr>
            <a:spAutoFit/>
          </a:bodyPr>
          <a:lstStyle/>
          <a:p>
            <a:pPr marL="457200" indent="-457200" eaLnBrk="1" hangingPunct="1">
              <a:buFont typeface="Arial"/>
              <a:buChar char="•"/>
              <a:defRPr/>
            </a:pPr>
            <a:r>
              <a:rPr lang="en-US" sz="2400" dirty="0">
                <a:solidFill>
                  <a:prstClr val="black"/>
                </a:solidFill>
                <a:ea typeface="ＭＳ Ｐゴシック" charset="0"/>
                <a:cs typeface="Arial" panose="020B0604020202020204" pitchFamily="34" charset="0"/>
              </a:rPr>
              <a:t>Removing toxins from the body helps bring its systems back in balance helping you feel your energetic best!*</a:t>
            </a:r>
          </a:p>
          <a:p>
            <a:pPr eaLnBrk="1" hangingPunct="1">
              <a:defRPr/>
            </a:pPr>
            <a:endParaRPr lang="en-US" sz="2400" dirty="0">
              <a:solidFill>
                <a:prstClr val="black"/>
              </a:solidFill>
              <a:ea typeface="ＭＳ Ｐゴシック" charset="0"/>
              <a:cs typeface="Arial" panose="020B0604020202020204" pitchFamily="34" charset="0"/>
            </a:endParaRPr>
          </a:p>
        </p:txBody>
      </p:sp>
      <p:pic>
        <p:nvPicPr>
          <p:cNvPr id="80900" name="Picture 3" descr="shutterstock_481857373.jpg">
            <a:extLst>
              <a:ext uri="{FF2B5EF4-FFF2-40B4-BE49-F238E27FC236}">
                <a16:creationId xmlns:a16="http://schemas.microsoft.com/office/drawing/2014/main" id="{5220EB40-7EDF-47D2-B226-BC1F71D16D1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05213" y="2560638"/>
            <a:ext cx="3541712" cy="372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01" name="Picture 6" descr="fda.jpg">
            <a:extLst>
              <a:ext uri="{FF2B5EF4-FFF2-40B4-BE49-F238E27FC236}">
                <a16:creationId xmlns:a16="http://schemas.microsoft.com/office/drawing/2014/main" id="{D2D66609-A7D8-4F4A-8394-070FF861A04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1038" y="6465888"/>
            <a:ext cx="2897187"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1" descr="detox_kit.png">
            <a:extLst>
              <a:ext uri="{FF2B5EF4-FFF2-40B4-BE49-F238E27FC236}">
                <a16:creationId xmlns:a16="http://schemas.microsoft.com/office/drawing/2014/main" id="{7FE2A5B1-D90B-4596-9617-CA7EF1313B6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4975" y="1928813"/>
            <a:ext cx="8435975" cy="427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3" name="Picture 4" descr="detox_logo.png">
            <a:extLst>
              <a:ext uri="{FF2B5EF4-FFF2-40B4-BE49-F238E27FC236}">
                <a16:creationId xmlns:a16="http://schemas.microsoft.com/office/drawing/2014/main" id="{BA3E0A1D-E14C-4BFA-A0DA-3C811EC548B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49888" y="1435100"/>
            <a:ext cx="3255962"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24" name="Picture 5" descr="Screen Shot 2017-01-10 at 9.34.58 AM.png">
            <a:extLst>
              <a:ext uri="{FF2B5EF4-FFF2-40B4-BE49-F238E27FC236}">
                <a16:creationId xmlns:a16="http://schemas.microsoft.com/office/drawing/2014/main" id="{3D657BD0-CD15-48DC-B32B-C4D06846C8D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1850" y="5961063"/>
            <a:ext cx="20923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3" descr="cleanse &amp; energize.jpg">
            <a:extLst>
              <a:ext uri="{FF2B5EF4-FFF2-40B4-BE49-F238E27FC236}">
                <a16:creationId xmlns:a16="http://schemas.microsoft.com/office/drawing/2014/main" id="{C514BAB1-B40C-4BA8-B71E-86E042ECF010}"/>
              </a:ext>
            </a:extLst>
          </p:cNvPr>
          <p:cNvPicPr>
            <a:picLocks noChangeAspect="1"/>
          </p:cNvPicPr>
          <p:nvPr/>
        </p:nvPicPr>
        <p:blipFill>
          <a:blip r:embed="rId2">
            <a:extLst>
              <a:ext uri="{28A0092B-C50C-407E-A947-70E740481C1C}">
                <a14:useLocalDpi xmlns:a14="http://schemas.microsoft.com/office/drawing/2010/main" val="0"/>
              </a:ext>
            </a:extLst>
          </a:blip>
          <a:srcRect t="3844"/>
          <a:stretch>
            <a:fillRect/>
          </a:stretch>
        </p:blipFill>
        <p:spPr bwMode="auto">
          <a:xfrm>
            <a:off x="141288" y="153988"/>
            <a:ext cx="8874125" cy="659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E790A255-29A1-4539-9E06-156651FB6BAD}"/>
              </a:ext>
            </a:extLst>
          </p:cNvPr>
          <p:cNvSpPr/>
          <p:nvPr/>
        </p:nvSpPr>
        <p:spPr>
          <a:xfrm>
            <a:off x="141288" y="0"/>
            <a:ext cx="2219325" cy="858838"/>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3" name="Rectangle 2">
            <a:extLst>
              <a:ext uri="{FF2B5EF4-FFF2-40B4-BE49-F238E27FC236}">
                <a16:creationId xmlns:a16="http://schemas.microsoft.com/office/drawing/2014/main" id="{B08A3599-BBE6-4DE7-9BAF-39203C1A2BCF}"/>
              </a:ext>
            </a:extLst>
          </p:cNvPr>
          <p:cNvSpPr/>
          <p:nvPr/>
        </p:nvSpPr>
        <p:spPr>
          <a:xfrm>
            <a:off x="8758238" y="204788"/>
            <a:ext cx="1109662" cy="1751012"/>
          </a:xfrm>
          <a:prstGeom prst="rect">
            <a:avLst/>
          </a:prstGeom>
          <a:solidFill>
            <a:srgbClr val="FFFFFF"/>
          </a:solidFill>
          <a:ln>
            <a:solidFill>
              <a:srgbClr val="FFFFFF"/>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pic>
        <p:nvPicPr>
          <p:cNvPr id="82950" name="Picture 8" descr="neolife®_green.png">
            <a:extLst>
              <a:ext uri="{FF2B5EF4-FFF2-40B4-BE49-F238E27FC236}">
                <a16:creationId xmlns:a16="http://schemas.microsoft.com/office/drawing/2014/main" id="{E04928B6-E1CB-4AD4-A8D0-5684433B80A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0" y="6356350"/>
            <a:ext cx="1398588" cy="36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descr="fda.jpg">
            <a:extLst>
              <a:ext uri="{FF2B5EF4-FFF2-40B4-BE49-F238E27FC236}">
                <a16:creationId xmlns:a16="http://schemas.microsoft.com/office/drawing/2014/main" id="{72F1C859-CE37-E640-AC3D-7326E4B61B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6">
            <a:extLst>
              <a:ext uri="{FF2B5EF4-FFF2-40B4-BE49-F238E27FC236}">
                <a16:creationId xmlns:a16="http://schemas.microsoft.com/office/drawing/2014/main" id="{2C68AFE2-1B90-4D68-AE26-A0990023D29C}"/>
              </a:ext>
            </a:extLst>
          </p:cNvPr>
          <p:cNvSpPr>
            <a:spLocks noChangeArrowheads="1"/>
          </p:cNvSpPr>
          <p:nvPr/>
        </p:nvSpPr>
        <p:spPr bwMode="auto">
          <a:xfrm>
            <a:off x="649288" y="1249363"/>
            <a:ext cx="8213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2800" b="1" dirty="0" err="1">
                <a:solidFill>
                  <a:srgbClr val="000000"/>
                </a:solidFill>
                <a:latin typeface="Arial" panose="020B0604020202020204" pitchFamily="34" charset="0"/>
                <a:cs typeface="Arial" panose="020B0604020202020204" pitchFamily="34" charset="0"/>
              </a:rPr>
              <a:t>NeoLax</a:t>
            </a:r>
            <a:endParaRPr lang="en-US" altLang="en-US" sz="2800" b="1" dirty="0">
              <a:solidFill>
                <a:srgbClr val="000000"/>
              </a:solidFill>
              <a:latin typeface="Arial" panose="020B0604020202020204" pitchFamily="34" charset="0"/>
              <a:cs typeface="Arial" panose="020B0604020202020204" pitchFamily="34" charset="0"/>
            </a:endParaRPr>
          </a:p>
          <a:p>
            <a:pPr eaLnBrk="1" hangingPunct="1">
              <a:spcBef>
                <a:spcPct val="0"/>
              </a:spcBef>
              <a:buFontTx/>
              <a:buNone/>
            </a:pPr>
            <a:endParaRPr lang="en-US" altLang="en-US" sz="2800" dirty="0">
              <a:solidFill>
                <a:srgbClr val="000000"/>
              </a:solidFill>
              <a:latin typeface="Arial" panose="020B0604020202020204" pitchFamily="34" charset="0"/>
              <a:cs typeface="Arial" panose="020B0604020202020204" pitchFamily="34" charset="0"/>
            </a:endParaRPr>
          </a:p>
          <a:p>
            <a:pPr eaLnBrk="1" hangingPunct="1">
              <a:spcBef>
                <a:spcPct val="0"/>
              </a:spcBef>
              <a:buFontTx/>
              <a:buNone/>
            </a:pPr>
            <a:r>
              <a:rPr lang="en-US" altLang="en-US" sz="2800" dirty="0">
                <a:solidFill>
                  <a:srgbClr val="92D050"/>
                </a:solidFill>
                <a:latin typeface="Arial" panose="020B0604020202020204" pitchFamily="34" charset="0"/>
                <a:cs typeface="Arial" panose="020B0604020202020204" pitchFamily="34" charset="0"/>
              </a:rPr>
              <a:t>Supports Healthy Elimination*</a:t>
            </a:r>
          </a:p>
        </p:txBody>
      </p:sp>
      <p:pic>
        <p:nvPicPr>
          <p:cNvPr id="83971" name="Picture 7" descr="iStock_000003256016Small.jpg">
            <a:extLst>
              <a:ext uri="{FF2B5EF4-FFF2-40B4-BE49-F238E27FC236}">
                <a16:creationId xmlns:a16="http://schemas.microsoft.com/office/drawing/2014/main" id="{94F175E5-78F8-499A-BA5B-17ECBDEC2D05}"/>
              </a:ext>
            </a:extLst>
          </p:cNvPr>
          <p:cNvPicPr>
            <a:picLocks noChangeAspect="1"/>
          </p:cNvPicPr>
          <p:nvPr/>
        </p:nvPicPr>
        <p:blipFill>
          <a:blip r:embed="rId2">
            <a:extLst>
              <a:ext uri="{28A0092B-C50C-407E-A947-70E740481C1C}">
                <a14:useLocalDpi xmlns:a14="http://schemas.microsoft.com/office/drawing/2010/main" val="0"/>
              </a:ext>
            </a:extLst>
          </a:blip>
          <a:srcRect t="61877" r="8440"/>
          <a:stretch>
            <a:fillRect/>
          </a:stretch>
        </p:blipFill>
        <p:spPr bwMode="auto">
          <a:xfrm>
            <a:off x="3563938" y="4271963"/>
            <a:ext cx="3060700" cy="1903412"/>
          </a:xfrm>
          <a:prstGeom prst="rect">
            <a:avLst/>
          </a:prstGeom>
          <a:noFill/>
          <a:ln>
            <a:noFill/>
          </a:ln>
          <a:extLst>
            <a:ext uri="{909E8E84-426E-40DD-AFC4-6F175D3DCCD1}">
              <a14:hiddenFill xmlns:a14="http://schemas.microsoft.com/office/drawing/2010/main">
                <a:solidFill>
                  <a:srgbClr val="FFFFFF">
                    <a:alpha val="92155"/>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3C215E9C-BE59-489B-A290-7093B8B3463D}"/>
              </a:ext>
            </a:extLst>
          </p:cNvPr>
          <p:cNvSpPr/>
          <p:nvPr/>
        </p:nvSpPr>
        <p:spPr>
          <a:xfrm>
            <a:off x="331788" y="2587625"/>
            <a:ext cx="8213725" cy="2763838"/>
          </a:xfrm>
          <a:prstGeom prst="rect">
            <a:avLst/>
          </a:prstGeom>
          <a:noFill/>
        </p:spPr>
        <p:txBody>
          <a:bodyPr>
            <a:spAutoFit/>
          </a:bodyPr>
          <a:lstStyle/>
          <a:p>
            <a:pPr marL="342900" indent="-342900">
              <a:spcBef>
                <a:spcPct val="20000"/>
              </a:spcBef>
              <a:buFont typeface="Arial" pitchFamily="34" charset="0"/>
              <a:buChar char="•"/>
              <a:defRPr/>
            </a:pPr>
            <a:r>
              <a:rPr lang="en-US" sz="2200" dirty="0">
                <a:solidFill>
                  <a:prstClr val="black"/>
                </a:solidFill>
                <a:cs typeface="Arial" panose="020B0604020202020204" pitchFamily="34" charset="0"/>
              </a:rPr>
              <a:t>Formulated with 8 different herbs that </a:t>
            </a:r>
            <a:br>
              <a:rPr lang="en-US" sz="2200" dirty="0">
                <a:solidFill>
                  <a:prstClr val="black"/>
                </a:solidFill>
                <a:cs typeface="Arial" panose="020B0604020202020204" pitchFamily="34" charset="0"/>
              </a:rPr>
            </a:br>
            <a:r>
              <a:rPr lang="en-US" sz="2200" dirty="0">
                <a:solidFill>
                  <a:prstClr val="black"/>
                </a:solidFill>
                <a:cs typeface="Arial" panose="020B0604020202020204" pitchFamily="34" charset="0"/>
              </a:rPr>
              <a:t>work synergistically</a:t>
            </a:r>
          </a:p>
          <a:p>
            <a:pPr marL="342900" indent="-342900">
              <a:spcBef>
                <a:spcPct val="20000"/>
              </a:spcBef>
              <a:buFont typeface="Arial" pitchFamily="34" charset="0"/>
              <a:buChar char="•"/>
              <a:defRPr/>
            </a:pPr>
            <a:r>
              <a:rPr lang="en-US" sz="2200" dirty="0">
                <a:solidFill>
                  <a:prstClr val="black"/>
                </a:solidFill>
                <a:cs typeface="Arial" panose="020B0604020202020204" pitchFamily="34" charset="0"/>
              </a:rPr>
              <a:t>Natural, gentle cleansing and elimination</a:t>
            </a:r>
          </a:p>
          <a:p>
            <a:pPr marL="342900" indent="-342900">
              <a:spcBef>
                <a:spcPct val="20000"/>
              </a:spcBef>
              <a:buFont typeface="Arial" pitchFamily="34" charset="0"/>
              <a:buChar char="•"/>
              <a:defRPr/>
            </a:pPr>
            <a:r>
              <a:rPr lang="en-US" sz="2200" dirty="0">
                <a:solidFill>
                  <a:prstClr val="black"/>
                </a:solidFill>
                <a:cs typeface="Arial" panose="020B0604020202020204" pitchFamily="34" charset="0"/>
              </a:rPr>
              <a:t>Encourages normal bowel function*</a:t>
            </a:r>
          </a:p>
          <a:p>
            <a:pPr marL="342900" indent="-342900">
              <a:spcBef>
                <a:spcPct val="20000"/>
              </a:spcBef>
              <a:buFont typeface="Arial" pitchFamily="34" charset="0"/>
              <a:buChar char="•"/>
              <a:defRPr/>
            </a:pPr>
            <a:r>
              <a:rPr lang="en-US" sz="2200" dirty="0">
                <a:solidFill>
                  <a:prstClr val="black"/>
                </a:solidFill>
                <a:cs typeface="Arial" panose="020B0604020202020204" pitchFamily="34" charset="0"/>
              </a:rPr>
              <a:t>Pure and mild herbal cleanse</a:t>
            </a:r>
          </a:p>
          <a:p>
            <a:pPr marL="342900" indent="-342900">
              <a:spcBef>
                <a:spcPct val="20000"/>
              </a:spcBef>
              <a:buFont typeface="Arial" pitchFamily="34" charset="0"/>
              <a:buChar char="•"/>
              <a:defRPr/>
            </a:pPr>
            <a:r>
              <a:rPr lang="en-US" sz="2200" dirty="0">
                <a:solidFill>
                  <a:prstClr val="black"/>
                </a:solidFill>
                <a:cs typeface="Arial" panose="020B0604020202020204" pitchFamily="34" charset="0"/>
              </a:rPr>
              <a:t>Non-habit forming</a:t>
            </a:r>
          </a:p>
          <a:p>
            <a:pPr eaLnBrk="1" fontAlgn="auto" hangingPunct="1">
              <a:spcBef>
                <a:spcPts val="0"/>
              </a:spcBef>
              <a:spcAft>
                <a:spcPts val="0"/>
              </a:spcAft>
              <a:defRPr/>
            </a:pPr>
            <a:endParaRPr lang="en-US" sz="2400" b="1" dirty="0">
              <a:solidFill>
                <a:srgbClr val="92D050"/>
              </a:solidFill>
              <a:ea typeface="ＭＳ Ｐゴシック" charset="0"/>
              <a:cs typeface="Arial" panose="020B0604020202020204" pitchFamily="34" charset="0"/>
            </a:endParaRPr>
          </a:p>
        </p:txBody>
      </p:sp>
      <p:pic>
        <p:nvPicPr>
          <p:cNvPr id="83973" name="Picture 9" descr="detox products.png">
            <a:extLst>
              <a:ext uri="{FF2B5EF4-FFF2-40B4-BE49-F238E27FC236}">
                <a16:creationId xmlns:a16="http://schemas.microsoft.com/office/drawing/2014/main" id="{73C42D2D-306E-4982-BF15-65552493AE88}"/>
              </a:ext>
            </a:extLst>
          </p:cNvPr>
          <p:cNvPicPr>
            <a:picLocks noChangeAspect="1"/>
          </p:cNvPicPr>
          <p:nvPr/>
        </p:nvPicPr>
        <p:blipFill>
          <a:blip r:embed="rId3">
            <a:extLst>
              <a:ext uri="{28A0092B-C50C-407E-A947-70E740481C1C}">
                <a14:useLocalDpi xmlns:a14="http://schemas.microsoft.com/office/drawing/2010/main" val="0"/>
              </a:ext>
            </a:extLst>
          </a:blip>
          <a:srcRect t="29643" r="78656"/>
          <a:stretch>
            <a:fillRect/>
          </a:stretch>
        </p:blipFill>
        <p:spPr bwMode="auto">
          <a:xfrm>
            <a:off x="6208713" y="1630363"/>
            <a:ext cx="2393950" cy="641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descr="fda.jpg">
            <a:extLst>
              <a:ext uri="{FF2B5EF4-FFF2-40B4-BE49-F238E27FC236}">
                <a16:creationId xmlns:a16="http://schemas.microsoft.com/office/drawing/2014/main" id="{7006BE02-BB8E-174D-A48B-715E11A78C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Content Placeholder 2">
            <a:extLst>
              <a:ext uri="{FF2B5EF4-FFF2-40B4-BE49-F238E27FC236}">
                <a16:creationId xmlns:a16="http://schemas.microsoft.com/office/drawing/2014/main" id="{2BB1180C-E14C-4DBA-8759-A72C6CC00401}"/>
              </a:ext>
            </a:extLst>
          </p:cNvPr>
          <p:cNvSpPr>
            <a:spLocks noGrp="1"/>
          </p:cNvSpPr>
          <p:nvPr>
            <p:ph idx="1"/>
          </p:nvPr>
        </p:nvSpPr>
        <p:spPr>
          <a:xfrm>
            <a:off x="350838" y="2605088"/>
            <a:ext cx="4876800" cy="4114800"/>
          </a:xfrm>
        </p:spPr>
        <p:txBody>
          <a:bodyPr/>
          <a:lstStyle/>
          <a:p>
            <a:pPr eaLnBrk="1" hangingPunct="1"/>
            <a:r>
              <a:rPr lang="en-US" altLang="en-US" sz="2200" dirty="0">
                <a:latin typeface="Arial" panose="020B0604020202020204" pitchFamily="34" charset="0"/>
                <a:cs typeface="Arial" panose="020B0604020202020204" pitchFamily="34" charset="0"/>
              </a:rPr>
              <a:t>Natural anti-microbial properties*</a:t>
            </a:r>
          </a:p>
          <a:p>
            <a:pPr eaLnBrk="1" hangingPunct="1"/>
            <a:r>
              <a:rPr lang="en-US" altLang="en-US" sz="2200" dirty="0">
                <a:latin typeface="Arial" panose="020B0604020202020204" pitchFamily="34" charset="0"/>
                <a:cs typeface="Arial" panose="020B0604020202020204" pitchFamily="34" charset="0"/>
              </a:rPr>
              <a:t>Broad spectrum whole-food extracts and concentrates</a:t>
            </a:r>
          </a:p>
          <a:p>
            <a:pPr eaLnBrk="1" hangingPunct="1"/>
            <a:r>
              <a:rPr lang="en-US" altLang="en-US" sz="2200" dirty="0">
                <a:latin typeface="Arial" panose="020B0604020202020204" pitchFamily="34" charset="0"/>
                <a:cs typeface="Arial" panose="020B0604020202020204" pitchFamily="34" charset="0"/>
              </a:rPr>
              <a:t>Targeted Delivery Technology</a:t>
            </a:r>
          </a:p>
          <a:p>
            <a:pPr lvl="1" eaLnBrk="1" hangingPunct="1">
              <a:buFont typeface="Arial" panose="020B0604020202020204" pitchFamily="34" charset="0"/>
              <a:buChar char="•"/>
            </a:pPr>
            <a:r>
              <a:rPr lang="en-US" altLang="en-US" sz="2200" dirty="0">
                <a:latin typeface="Arial" panose="020B0604020202020204" pitchFamily="34" charset="0"/>
                <a:cs typeface="Arial" panose="020B0604020202020204" pitchFamily="34" charset="0"/>
              </a:rPr>
              <a:t>Enteric-coated tablets to protect contents from stomach acid</a:t>
            </a:r>
          </a:p>
          <a:p>
            <a:pPr eaLnBrk="1" hangingPunct="1"/>
            <a:r>
              <a:rPr lang="en-US" altLang="en-US" sz="2200" dirty="0">
                <a:latin typeface="Arial" panose="020B0604020202020204" pitchFamily="34" charset="0"/>
                <a:cs typeface="Arial" panose="020B0604020202020204" pitchFamily="34" charset="0"/>
              </a:rPr>
              <a:t>Guaranteed high potency</a:t>
            </a:r>
          </a:p>
          <a:p>
            <a:pPr lvl="1" eaLnBrk="1" hangingPunct="1">
              <a:buFont typeface="Arial" panose="020B0604020202020204" pitchFamily="34" charset="0"/>
              <a:buChar char="•"/>
            </a:pPr>
            <a:r>
              <a:rPr lang="en-US" altLang="en-US" sz="2200" dirty="0">
                <a:latin typeface="Arial" panose="020B0604020202020204" pitchFamily="34" charset="0"/>
                <a:cs typeface="Arial" panose="020B0604020202020204" pitchFamily="34" charset="0"/>
              </a:rPr>
              <a:t>4,200mcg of active allicin</a:t>
            </a:r>
          </a:p>
        </p:txBody>
      </p:sp>
      <p:sp>
        <p:nvSpPr>
          <p:cNvPr id="84995" name="Content Placeholder 2">
            <a:extLst>
              <a:ext uri="{FF2B5EF4-FFF2-40B4-BE49-F238E27FC236}">
                <a16:creationId xmlns:a16="http://schemas.microsoft.com/office/drawing/2014/main" id="{994DB014-6DBA-4B3B-82B6-77AA057A69D4}"/>
              </a:ext>
            </a:extLst>
          </p:cNvPr>
          <p:cNvSpPr txBox="1">
            <a:spLocks/>
          </p:cNvSpPr>
          <p:nvPr/>
        </p:nvSpPr>
        <p:spPr bwMode="auto">
          <a:xfrm>
            <a:off x="650875" y="5948363"/>
            <a:ext cx="7802563"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350" indent="7938">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 typeface="Arial" panose="020B0604020202020204" pitchFamily="34" charset="0"/>
              <a:buNone/>
            </a:pPr>
            <a:r>
              <a:rPr lang="en-US" altLang="en-US" sz="2000" b="1" i="1">
                <a:solidFill>
                  <a:srgbClr val="92D050"/>
                </a:solidFill>
                <a:latin typeface="Arial" panose="020B0604020202020204" pitchFamily="34" charset="0"/>
                <a:cs typeface="Arial" panose="020B0604020202020204" pitchFamily="34" charset="0"/>
              </a:rPr>
              <a:t>All the benefits of fresh raw garlic without the garlic breath!</a:t>
            </a:r>
          </a:p>
        </p:txBody>
      </p:sp>
      <p:grpSp>
        <p:nvGrpSpPr>
          <p:cNvPr id="84996" name="Group 12">
            <a:extLst>
              <a:ext uri="{FF2B5EF4-FFF2-40B4-BE49-F238E27FC236}">
                <a16:creationId xmlns:a16="http://schemas.microsoft.com/office/drawing/2014/main" id="{4127EFCF-35D8-4A56-999A-E82879787BFF}"/>
              </a:ext>
            </a:extLst>
          </p:cNvPr>
          <p:cNvGrpSpPr>
            <a:grpSpLocks/>
          </p:cNvGrpSpPr>
          <p:nvPr/>
        </p:nvGrpSpPr>
        <p:grpSpPr bwMode="auto">
          <a:xfrm>
            <a:off x="5686425" y="2430463"/>
            <a:ext cx="2767013" cy="1304925"/>
            <a:chOff x="22009019" y="7080145"/>
            <a:chExt cx="8129521" cy="3962400"/>
          </a:xfrm>
        </p:grpSpPr>
        <p:pic>
          <p:nvPicPr>
            <p:cNvPr id="85000" name="Picture 11" descr="http://tippinthescales.files.wordpress.com/2009/02/leeks.jpg">
              <a:extLst>
                <a:ext uri="{FF2B5EF4-FFF2-40B4-BE49-F238E27FC236}">
                  <a16:creationId xmlns:a16="http://schemas.microsoft.com/office/drawing/2014/main" id="{442BD37B-2060-4CE5-AE4D-6520DF663ECF}"/>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4198191" y="7080145"/>
              <a:ext cx="3333749"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1" name="Picture 7">
              <a:extLst>
                <a:ext uri="{FF2B5EF4-FFF2-40B4-BE49-F238E27FC236}">
                  <a16:creationId xmlns:a16="http://schemas.microsoft.com/office/drawing/2014/main" id="{5AD8EE75-270E-49DF-926F-2004FA5DD60A}"/>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009019" y="8680344"/>
              <a:ext cx="2805113" cy="236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002" name="Picture 13" descr="http://ladyfi.files.wordpress.com/2008/08/yellow_onion1.jpg">
              <a:extLst>
                <a:ext uri="{FF2B5EF4-FFF2-40B4-BE49-F238E27FC236}">
                  <a16:creationId xmlns:a16="http://schemas.microsoft.com/office/drawing/2014/main" id="{BE53B279-3E6D-4BB1-AC66-F2DBB5C93B1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3049012">
              <a:off x="28305896" y="9041785"/>
              <a:ext cx="1812563" cy="18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4997" name="Picture 12" descr="detox products.png">
            <a:extLst>
              <a:ext uri="{FF2B5EF4-FFF2-40B4-BE49-F238E27FC236}">
                <a16:creationId xmlns:a16="http://schemas.microsoft.com/office/drawing/2014/main" id="{C0332911-57C5-4820-B27B-98D1BF2D66BC}"/>
              </a:ext>
            </a:extLst>
          </p:cNvPr>
          <p:cNvPicPr>
            <a:picLocks noChangeAspect="1"/>
          </p:cNvPicPr>
          <p:nvPr/>
        </p:nvPicPr>
        <p:blipFill>
          <a:blip r:embed="rId5">
            <a:extLst>
              <a:ext uri="{28A0092B-C50C-407E-A947-70E740481C1C}">
                <a14:useLocalDpi xmlns:a14="http://schemas.microsoft.com/office/drawing/2010/main" val="0"/>
              </a:ext>
            </a:extLst>
          </a:blip>
          <a:srcRect l="21544" t="41884" r="42441"/>
          <a:stretch>
            <a:fillRect/>
          </a:stretch>
        </p:blipFill>
        <p:spPr bwMode="auto">
          <a:xfrm>
            <a:off x="5295900" y="3382963"/>
            <a:ext cx="3475038" cy="455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9" name="Rectangle 19">
            <a:extLst>
              <a:ext uri="{FF2B5EF4-FFF2-40B4-BE49-F238E27FC236}">
                <a16:creationId xmlns:a16="http://schemas.microsoft.com/office/drawing/2014/main" id="{3A98790F-B34C-417C-8DC8-ACAC52EF05D4}"/>
              </a:ext>
            </a:extLst>
          </p:cNvPr>
          <p:cNvSpPr>
            <a:spLocks noChangeArrowheads="1"/>
          </p:cNvSpPr>
          <p:nvPr/>
        </p:nvSpPr>
        <p:spPr bwMode="auto">
          <a:xfrm>
            <a:off x="649288" y="1206500"/>
            <a:ext cx="8213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350" indent="7938">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 typeface="Arial" panose="020B0604020202020204" pitchFamily="34" charset="0"/>
              <a:buNone/>
            </a:pPr>
            <a:r>
              <a:rPr lang="en-US" altLang="en-US" sz="2800" b="1" dirty="0">
                <a:solidFill>
                  <a:srgbClr val="000000"/>
                </a:solidFill>
                <a:latin typeface="Arial" panose="020B0604020202020204" pitchFamily="34" charset="0"/>
                <a:cs typeface="Arial" panose="020B0604020202020204" pitchFamily="34" charset="0"/>
              </a:rPr>
              <a:t>Garlic Allium Complex</a:t>
            </a:r>
          </a:p>
          <a:p>
            <a:pPr eaLnBrk="1" hangingPunct="1">
              <a:spcBef>
                <a:spcPct val="0"/>
              </a:spcBef>
              <a:buFont typeface="Arial" panose="020B0604020202020204" pitchFamily="34" charset="0"/>
              <a:buNone/>
            </a:pPr>
            <a:endParaRPr lang="en-US" altLang="en-US" sz="2800" dirty="0">
              <a:solidFill>
                <a:srgbClr val="92D050"/>
              </a:solidFill>
              <a:latin typeface="Arial" panose="020B0604020202020204" pitchFamily="34" charset="0"/>
              <a:cs typeface="Arial" panose="020B0604020202020204" pitchFamily="34" charset="0"/>
            </a:endParaRPr>
          </a:p>
          <a:p>
            <a:pPr eaLnBrk="1" hangingPunct="1">
              <a:spcBef>
                <a:spcPct val="0"/>
              </a:spcBef>
              <a:buFont typeface="Arial" panose="020B0604020202020204" pitchFamily="34" charset="0"/>
              <a:buNone/>
            </a:pPr>
            <a:r>
              <a:rPr lang="en-US" altLang="en-US" sz="2800" dirty="0">
                <a:solidFill>
                  <a:srgbClr val="92D050"/>
                </a:solidFill>
                <a:latin typeface="Arial" panose="020B0604020202020204" pitchFamily="34" charset="0"/>
                <a:cs typeface="Arial" panose="020B0604020202020204" pitchFamily="34" charset="0"/>
              </a:rPr>
              <a:t>Supports Digestive Health and Heart Health*</a:t>
            </a:r>
          </a:p>
        </p:txBody>
      </p:sp>
      <p:pic>
        <p:nvPicPr>
          <p:cNvPr id="11" name="Picture 1" descr="fda.jpg">
            <a:extLst>
              <a:ext uri="{FF2B5EF4-FFF2-40B4-BE49-F238E27FC236}">
                <a16:creationId xmlns:a16="http://schemas.microsoft.com/office/drawing/2014/main" id="{7293B5D9-333D-DD4C-A128-9FDD39BAE0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8">
            <a:extLst>
              <a:ext uri="{FF2B5EF4-FFF2-40B4-BE49-F238E27FC236}">
                <a16:creationId xmlns:a16="http://schemas.microsoft.com/office/drawing/2014/main" id="{DD101CB6-BE1D-451D-9CB8-847F20ADB79B}"/>
              </a:ext>
            </a:extLst>
          </p:cNvPr>
          <p:cNvSpPr txBox="1">
            <a:spLocks/>
          </p:cNvSpPr>
          <p:nvPr/>
        </p:nvSpPr>
        <p:spPr>
          <a:xfrm>
            <a:off x="273050" y="2298700"/>
            <a:ext cx="4137025" cy="4354513"/>
          </a:xfrm>
          <a:prstGeom prst="rect">
            <a:avLst/>
          </a:prstGeom>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pitchFamily="34" charset="0"/>
              <a:buNone/>
              <a:defRPr/>
            </a:pPr>
            <a:endParaRPr lang="en-US" altLang="en-US" sz="1050" b="1" dirty="0">
              <a:solidFill>
                <a:srgbClr val="92D050"/>
              </a:solidFill>
              <a:latin typeface="Arial" panose="020B0604020202020204" pitchFamily="34" charset="0"/>
              <a:cs typeface="Arial" panose="020B0604020202020204" pitchFamily="34" charset="0"/>
            </a:endParaRPr>
          </a:p>
          <a:p>
            <a:pPr>
              <a:defRPr/>
            </a:pPr>
            <a:r>
              <a:rPr lang="en-US" altLang="en-US" sz="2200" dirty="0">
                <a:solidFill>
                  <a:prstClr val="black"/>
                </a:solidFill>
                <a:latin typeface="Arial" panose="020B0604020202020204" pitchFamily="34" charset="0"/>
                <a:cs typeface="Arial" panose="020B0604020202020204" pitchFamily="34" charset="0"/>
              </a:rPr>
              <a:t>Defend against damaging free radicals in environment*</a:t>
            </a:r>
          </a:p>
          <a:p>
            <a:pPr>
              <a:defRPr/>
            </a:pPr>
            <a:r>
              <a:rPr lang="en-US" altLang="en-US" sz="2200" dirty="0">
                <a:solidFill>
                  <a:prstClr val="black"/>
                </a:solidFill>
                <a:latin typeface="Arial" panose="020B0604020202020204" pitchFamily="34" charset="0"/>
                <a:cs typeface="Arial" panose="020B0604020202020204" pitchFamily="34" charset="0"/>
              </a:rPr>
              <a:t>Helps detoxify harmful* agents naturally</a:t>
            </a:r>
          </a:p>
          <a:p>
            <a:pPr>
              <a:defRPr/>
            </a:pPr>
            <a:r>
              <a:rPr lang="en-US" altLang="en-US" sz="2200" dirty="0">
                <a:solidFill>
                  <a:prstClr val="black"/>
                </a:solidFill>
                <a:latin typeface="Arial" panose="020B0604020202020204" pitchFamily="34" charset="0"/>
                <a:cs typeface="Arial" panose="020B0604020202020204" pitchFamily="34" charset="0"/>
              </a:rPr>
              <a:t>Proprietary formulation of vitamins, minerals and carotenoids</a:t>
            </a:r>
          </a:p>
          <a:p>
            <a:pPr>
              <a:defRPr/>
            </a:pPr>
            <a:r>
              <a:rPr lang="en-US" altLang="en-US" sz="2200" dirty="0">
                <a:solidFill>
                  <a:prstClr val="black"/>
                </a:solidFill>
                <a:latin typeface="Arial" panose="020B0604020202020204" pitchFamily="34" charset="0"/>
                <a:cs typeface="Arial" panose="020B0604020202020204" pitchFamily="34" charset="0"/>
              </a:rPr>
              <a:t>Exclusive amino acid chelation</a:t>
            </a:r>
          </a:p>
        </p:txBody>
      </p:sp>
      <p:pic>
        <p:nvPicPr>
          <p:cNvPr id="86019" name="Picture 6" descr="Screen Shot 2015-09-09 at 9.22.46 PM.png">
            <a:extLst>
              <a:ext uri="{FF2B5EF4-FFF2-40B4-BE49-F238E27FC236}">
                <a16:creationId xmlns:a16="http://schemas.microsoft.com/office/drawing/2014/main" id="{BAFD6F8E-8625-4C23-B01F-F59D5A9C4F2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97388" y="2986088"/>
            <a:ext cx="2063750" cy="280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0" name="Picture 9" descr="detox products.png">
            <a:extLst>
              <a:ext uri="{FF2B5EF4-FFF2-40B4-BE49-F238E27FC236}">
                <a16:creationId xmlns:a16="http://schemas.microsoft.com/office/drawing/2014/main" id="{2AB53F02-5A57-4E64-B430-E87869D52B1A}"/>
              </a:ext>
            </a:extLst>
          </p:cNvPr>
          <p:cNvPicPr>
            <a:picLocks noChangeAspect="1"/>
          </p:cNvPicPr>
          <p:nvPr/>
        </p:nvPicPr>
        <p:blipFill>
          <a:blip r:embed="rId3">
            <a:extLst>
              <a:ext uri="{28A0092B-C50C-407E-A947-70E740481C1C}">
                <a14:useLocalDpi xmlns:a14="http://schemas.microsoft.com/office/drawing/2010/main" val="0"/>
              </a:ext>
            </a:extLst>
          </a:blip>
          <a:srcRect l="55569" t="31113" r="21350"/>
          <a:stretch>
            <a:fillRect/>
          </a:stretch>
        </p:blipFill>
        <p:spPr bwMode="auto">
          <a:xfrm>
            <a:off x="6654800" y="2435225"/>
            <a:ext cx="2270125" cy="550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22" name="Rectangle 8">
            <a:extLst>
              <a:ext uri="{FF2B5EF4-FFF2-40B4-BE49-F238E27FC236}">
                <a16:creationId xmlns:a16="http://schemas.microsoft.com/office/drawing/2014/main" id="{D7898787-7AED-49E9-8CAA-D67FCCD436D4}"/>
              </a:ext>
            </a:extLst>
          </p:cNvPr>
          <p:cNvSpPr>
            <a:spLocks noChangeArrowheads="1"/>
          </p:cNvSpPr>
          <p:nvPr/>
        </p:nvSpPr>
        <p:spPr bwMode="auto">
          <a:xfrm>
            <a:off x="649288" y="1220788"/>
            <a:ext cx="8213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 typeface="Arial" panose="020B0604020202020204" pitchFamily="34" charset="0"/>
              <a:buNone/>
            </a:pPr>
            <a:r>
              <a:rPr lang="en-US" altLang="en-US" sz="2800" b="1" dirty="0" err="1">
                <a:solidFill>
                  <a:srgbClr val="000000"/>
                </a:solidFill>
                <a:latin typeface="Arial" panose="020B0604020202020204" pitchFamily="34" charset="0"/>
                <a:cs typeface="Arial" panose="020B0604020202020204" pitchFamily="34" charset="0"/>
              </a:rPr>
              <a:t>Betagard</a:t>
            </a:r>
            <a:endParaRPr lang="en-US" altLang="en-US" sz="2800" b="1" dirty="0">
              <a:solidFill>
                <a:srgbClr val="000000"/>
              </a:solidFill>
              <a:latin typeface="Arial" panose="020B0604020202020204" pitchFamily="34" charset="0"/>
              <a:cs typeface="Arial" panose="020B0604020202020204" pitchFamily="34" charset="0"/>
            </a:endParaRPr>
          </a:p>
          <a:p>
            <a:pPr eaLnBrk="1" hangingPunct="1">
              <a:spcBef>
                <a:spcPct val="0"/>
              </a:spcBef>
              <a:buFont typeface="Arial" panose="020B0604020202020204" pitchFamily="34" charset="0"/>
              <a:buNone/>
            </a:pPr>
            <a:br>
              <a:rPr lang="en-US" altLang="en-US" sz="2800" dirty="0">
                <a:solidFill>
                  <a:srgbClr val="92D050"/>
                </a:solidFill>
                <a:latin typeface="Arial" panose="020B0604020202020204" pitchFamily="34" charset="0"/>
                <a:cs typeface="Arial" panose="020B0604020202020204" pitchFamily="34" charset="0"/>
              </a:rPr>
            </a:br>
            <a:r>
              <a:rPr lang="en-US" altLang="en-US" sz="2800" dirty="0">
                <a:solidFill>
                  <a:srgbClr val="92D050"/>
                </a:solidFill>
                <a:latin typeface="Arial" panose="020B0604020202020204" pitchFamily="34" charset="0"/>
                <a:cs typeface="Arial" panose="020B0604020202020204" pitchFamily="34" charset="0"/>
              </a:rPr>
              <a:t>Defend Yourself Against Environmental Toxins*</a:t>
            </a:r>
          </a:p>
        </p:txBody>
      </p:sp>
      <p:pic>
        <p:nvPicPr>
          <p:cNvPr id="7" name="Picture 1" descr="fda.jpg">
            <a:extLst>
              <a:ext uri="{FF2B5EF4-FFF2-40B4-BE49-F238E27FC236}">
                <a16:creationId xmlns:a16="http://schemas.microsoft.com/office/drawing/2014/main" id="{87651CFB-96E5-4344-9B98-075E7CB17F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ontent Placeholder 8">
            <a:extLst>
              <a:ext uri="{FF2B5EF4-FFF2-40B4-BE49-F238E27FC236}">
                <a16:creationId xmlns:a16="http://schemas.microsoft.com/office/drawing/2014/main" id="{D315555F-AD62-4858-BAAF-2C598FC90194}"/>
              </a:ext>
            </a:extLst>
          </p:cNvPr>
          <p:cNvSpPr>
            <a:spLocks noGrp="1"/>
          </p:cNvSpPr>
          <p:nvPr>
            <p:ph sz="half" idx="2"/>
          </p:nvPr>
        </p:nvSpPr>
        <p:spPr>
          <a:xfrm>
            <a:off x="307975" y="3082925"/>
            <a:ext cx="3354388" cy="3057525"/>
          </a:xfrm>
        </p:spPr>
        <p:txBody>
          <a:bodyPr/>
          <a:lstStyle/>
          <a:p>
            <a:r>
              <a:rPr lang="en-US" altLang="en-US" sz="2200">
                <a:latin typeface="Arial" panose="020B0604020202020204" pitchFamily="34" charset="0"/>
                <a:cs typeface="Arial" panose="020B0604020202020204" pitchFamily="34" charset="0"/>
              </a:rPr>
              <a:t>Concentrated active cultures</a:t>
            </a:r>
          </a:p>
          <a:p>
            <a:r>
              <a:rPr lang="en-US" altLang="en-US" sz="2200">
                <a:latin typeface="Arial" panose="020B0604020202020204" pitchFamily="34" charset="0"/>
                <a:cs typeface="Arial" panose="020B0604020202020204" pitchFamily="34" charset="0"/>
              </a:rPr>
              <a:t>5 types of beneficial bacteria</a:t>
            </a:r>
          </a:p>
          <a:p>
            <a:r>
              <a:rPr lang="en-US" altLang="en-US" sz="2200">
                <a:latin typeface="Arial" panose="020B0604020202020204" pitchFamily="34" charset="0"/>
                <a:cs typeface="Arial" panose="020B0604020202020204" pitchFamily="34" charset="0"/>
              </a:rPr>
              <a:t>Whole food-derived</a:t>
            </a:r>
          </a:p>
          <a:p>
            <a:r>
              <a:rPr lang="en-US" altLang="en-US" sz="2200">
                <a:latin typeface="Arial" panose="020B0604020202020204" pitchFamily="34" charset="0"/>
                <a:cs typeface="Arial" panose="020B0604020202020204" pitchFamily="34" charset="0"/>
              </a:rPr>
              <a:t>Great value</a:t>
            </a:r>
          </a:p>
        </p:txBody>
      </p:sp>
      <p:pic>
        <p:nvPicPr>
          <p:cNvPr id="87043" name="Picture 8" descr="Screen Shot 2015-09-10 at 2.58.50 AM.png">
            <a:extLst>
              <a:ext uri="{FF2B5EF4-FFF2-40B4-BE49-F238E27FC236}">
                <a16:creationId xmlns:a16="http://schemas.microsoft.com/office/drawing/2014/main" id="{807535D9-D20A-491B-ACF3-7CBE965182A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3863" y="3082925"/>
            <a:ext cx="4391025" cy="239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a:extLst>
              <a:ext uri="{FF2B5EF4-FFF2-40B4-BE49-F238E27FC236}">
                <a16:creationId xmlns:a16="http://schemas.microsoft.com/office/drawing/2014/main" id="{77F3DADE-B3BB-4AC2-86EE-783EA812B692}"/>
              </a:ext>
            </a:extLst>
          </p:cNvPr>
          <p:cNvCxnSpPr/>
          <p:nvPr/>
        </p:nvCxnSpPr>
        <p:spPr>
          <a:xfrm>
            <a:off x="3797300" y="3121025"/>
            <a:ext cx="12700" cy="2395538"/>
          </a:xfrm>
          <a:prstGeom prst="line">
            <a:avLst/>
          </a:prstGeom>
          <a:ln>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pic>
        <p:nvPicPr>
          <p:cNvPr id="87045" name="Picture 9" descr="detox products.png">
            <a:extLst>
              <a:ext uri="{FF2B5EF4-FFF2-40B4-BE49-F238E27FC236}">
                <a16:creationId xmlns:a16="http://schemas.microsoft.com/office/drawing/2014/main" id="{A7DD7AFD-C2D1-4035-ABBB-BB562EF8AD34}"/>
              </a:ext>
            </a:extLst>
          </p:cNvPr>
          <p:cNvPicPr>
            <a:picLocks noChangeAspect="1"/>
          </p:cNvPicPr>
          <p:nvPr/>
        </p:nvPicPr>
        <p:blipFill>
          <a:blip r:embed="rId3">
            <a:extLst>
              <a:ext uri="{28A0092B-C50C-407E-A947-70E740481C1C}">
                <a14:useLocalDpi xmlns:a14="http://schemas.microsoft.com/office/drawing/2010/main" val="0"/>
              </a:ext>
            </a:extLst>
          </a:blip>
          <a:srcRect l="78053" t="42619"/>
          <a:stretch>
            <a:fillRect/>
          </a:stretch>
        </p:blipFill>
        <p:spPr bwMode="auto">
          <a:xfrm>
            <a:off x="6951663" y="184150"/>
            <a:ext cx="2090737" cy="444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7" name="Rectangle 11">
            <a:extLst>
              <a:ext uri="{FF2B5EF4-FFF2-40B4-BE49-F238E27FC236}">
                <a16:creationId xmlns:a16="http://schemas.microsoft.com/office/drawing/2014/main" id="{35FC9BC4-ABF1-4B6C-B074-A17C97A02342}"/>
              </a:ext>
            </a:extLst>
          </p:cNvPr>
          <p:cNvSpPr>
            <a:spLocks noChangeArrowheads="1"/>
          </p:cNvSpPr>
          <p:nvPr/>
        </p:nvSpPr>
        <p:spPr bwMode="auto">
          <a:xfrm>
            <a:off x="649288" y="1104900"/>
            <a:ext cx="8213725" cy="181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 typeface="Arial" panose="020B0604020202020204" pitchFamily="34" charset="0"/>
              <a:buNone/>
            </a:pPr>
            <a:r>
              <a:rPr lang="en-US" altLang="en-US" sz="2800" b="1" dirty="0">
                <a:solidFill>
                  <a:srgbClr val="000000"/>
                </a:solidFill>
                <a:latin typeface="Arial" panose="020B0604020202020204" pitchFamily="34" charset="0"/>
                <a:cs typeface="Arial" panose="020B0604020202020204" pitchFamily="34" charset="0"/>
              </a:rPr>
              <a:t>Acidophilus Plus</a:t>
            </a:r>
          </a:p>
          <a:p>
            <a:pPr eaLnBrk="1" hangingPunct="1">
              <a:spcBef>
                <a:spcPct val="0"/>
              </a:spcBef>
              <a:buFont typeface="Arial" panose="020B0604020202020204" pitchFamily="34" charset="0"/>
              <a:buNone/>
            </a:pPr>
            <a:endParaRPr lang="en-US" altLang="en-US" sz="2800" dirty="0">
              <a:solidFill>
                <a:srgbClr val="92D050"/>
              </a:solidFill>
              <a:latin typeface="Arial" panose="020B0604020202020204" pitchFamily="34" charset="0"/>
              <a:cs typeface="Arial" panose="020B0604020202020204" pitchFamily="34" charset="0"/>
            </a:endParaRPr>
          </a:p>
          <a:p>
            <a:pPr eaLnBrk="1" hangingPunct="1">
              <a:spcBef>
                <a:spcPct val="0"/>
              </a:spcBef>
              <a:buFont typeface="Arial" panose="020B0604020202020204" pitchFamily="34" charset="0"/>
              <a:buNone/>
            </a:pPr>
            <a:r>
              <a:rPr lang="en-US" altLang="en-US" sz="2800" dirty="0">
                <a:solidFill>
                  <a:srgbClr val="92D050"/>
                </a:solidFill>
                <a:latin typeface="Arial" panose="020B0604020202020204" pitchFamily="34" charset="0"/>
                <a:cs typeface="Arial" panose="020B0604020202020204" pitchFamily="34" charset="0"/>
              </a:rPr>
              <a:t>Probiotics For Healthy and </a:t>
            </a:r>
          </a:p>
          <a:p>
            <a:pPr eaLnBrk="1" hangingPunct="1">
              <a:spcBef>
                <a:spcPct val="0"/>
              </a:spcBef>
              <a:buFont typeface="Arial" panose="020B0604020202020204" pitchFamily="34" charset="0"/>
              <a:buNone/>
            </a:pPr>
            <a:r>
              <a:rPr lang="en-US" altLang="en-US" sz="2800" dirty="0">
                <a:solidFill>
                  <a:srgbClr val="92D050"/>
                </a:solidFill>
                <a:latin typeface="Arial" panose="020B0604020202020204" pitchFamily="34" charset="0"/>
                <a:cs typeface="Arial" panose="020B0604020202020204" pitchFamily="34" charset="0"/>
              </a:rPr>
              <a:t>Harmonious Gastro-intestinal Balance*</a:t>
            </a:r>
          </a:p>
        </p:txBody>
      </p:sp>
      <p:pic>
        <p:nvPicPr>
          <p:cNvPr id="8" name="Picture 1" descr="fda.jpg">
            <a:extLst>
              <a:ext uri="{FF2B5EF4-FFF2-40B4-BE49-F238E27FC236}">
                <a16:creationId xmlns:a16="http://schemas.microsoft.com/office/drawing/2014/main" id="{BCD74904-EC75-3D47-A083-41B6EA500E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5" descr="Screen Shot 2015-09-10 at 6.48.46 AM.png">
            <a:extLst>
              <a:ext uri="{FF2B5EF4-FFF2-40B4-BE49-F238E27FC236}">
                <a16:creationId xmlns:a16="http://schemas.microsoft.com/office/drawing/2014/main" id="{12B1670B-05BC-48A2-933A-3410945EEC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8988" y="2062163"/>
            <a:ext cx="6950075" cy="417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67" name="Picture 8" descr="detox products.png">
            <a:extLst>
              <a:ext uri="{FF2B5EF4-FFF2-40B4-BE49-F238E27FC236}">
                <a16:creationId xmlns:a16="http://schemas.microsoft.com/office/drawing/2014/main" id="{7119C43B-2A7B-4649-A83A-34E15080BB3D}"/>
              </a:ext>
            </a:extLst>
          </p:cNvPr>
          <p:cNvPicPr>
            <a:picLocks noChangeAspect="1"/>
          </p:cNvPicPr>
          <p:nvPr/>
        </p:nvPicPr>
        <p:blipFill>
          <a:blip r:embed="rId3">
            <a:extLst>
              <a:ext uri="{28A0092B-C50C-407E-A947-70E740481C1C}">
                <a14:useLocalDpi xmlns:a14="http://schemas.microsoft.com/office/drawing/2010/main" val="0"/>
              </a:ext>
            </a:extLst>
          </a:blip>
          <a:srcRect l="78053" t="42619"/>
          <a:stretch>
            <a:fillRect/>
          </a:stretch>
        </p:blipFill>
        <p:spPr bwMode="auto">
          <a:xfrm>
            <a:off x="6951663" y="184150"/>
            <a:ext cx="2090737" cy="4443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8069" name="Content Placeholder 8">
            <a:extLst>
              <a:ext uri="{FF2B5EF4-FFF2-40B4-BE49-F238E27FC236}">
                <a16:creationId xmlns:a16="http://schemas.microsoft.com/office/drawing/2014/main" id="{088FFD74-F969-48BD-9A89-72FDB7767085}"/>
              </a:ext>
            </a:extLst>
          </p:cNvPr>
          <p:cNvSpPr>
            <a:spLocks noGrp="1"/>
          </p:cNvSpPr>
          <p:nvPr>
            <p:ph sz="half" idx="2"/>
          </p:nvPr>
        </p:nvSpPr>
        <p:spPr>
          <a:xfrm>
            <a:off x="788988" y="411163"/>
            <a:ext cx="7991475" cy="1558925"/>
          </a:xfrm>
        </p:spPr>
        <p:txBody>
          <a:bodyPr/>
          <a:lstStyle/>
          <a:p>
            <a:pPr marL="0" indent="0">
              <a:buFont typeface="Arial" panose="020B0604020202020204" pitchFamily="34" charset="0"/>
              <a:buNone/>
            </a:pPr>
            <a:r>
              <a:rPr lang="en-US" altLang="en-US">
                <a:solidFill>
                  <a:srgbClr val="000000"/>
                </a:solidFill>
                <a:latin typeface="Arial" panose="020B0604020202020204" pitchFamily="34" charset="0"/>
                <a:cs typeface="Arial" panose="020B0604020202020204" pitchFamily="34" charset="0"/>
              </a:rPr>
              <a:t>Exclusive </a:t>
            </a:r>
            <a:r>
              <a:rPr lang="en-US" altLang="en-US" b="1">
                <a:solidFill>
                  <a:srgbClr val="000000"/>
                </a:solidFill>
                <a:latin typeface="Arial" panose="020B0604020202020204" pitchFamily="34" charset="0"/>
                <a:cs typeface="Arial" panose="020B0604020202020204" pitchFamily="34" charset="0"/>
              </a:rPr>
              <a:t>Gel-Gard Technology</a:t>
            </a:r>
          </a:p>
          <a:p>
            <a:pPr marL="0" indent="0">
              <a:buFont typeface="Arial" panose="020B0604020202020204" pitchFamily="34" charset="0"/>
              <a:buNone/>
            </a:pPr>
            <a:endParaRPr lang="en-US" altLang="en-US">
              <a:solidFill>
                <a:srgbClr val="92D05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US" altLang="en-US">
                <a:solidFill>
                  <a:srgbClr val="000000"/>
                </a:solidFill>
                <a:latin typeface="Arial" panose="020B0604020202020204" pitchFamily="34" charset="0"/>
                <a:cs typeface="Arial" panose="020B0604020202020204" pitchFamily="34" charset="0"/>
              </a:rPr>
              <a:t>Enteric Protection System</a:t>
            </a:r>
          </a:p>
        </p:txBody>
      </p:sp>
      <p:pic>
        <p:nvPicPr>
          <p:cNvPr id="6" name="Picture 1" descr="fda.jpg">
            <a:extLst>
              <a:ext uri="{FF2B5EF4-FFF2-40B4-BE49-F238E27FC236}">
                <a16:creationId xmlns:a16="http://schemas.microsoft.com/office/drawing/2014/main" id="{FB0B56A1-E86A-904E-A207-A103E373B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763" y="6388100"/>
            <a:ext cx="292893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id="{DFF43D49-3A42-417A-8064-644F7A75F7D8}"/>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How to 3-Day Detox </a:t>
            </a:r>
          </a:p>
        </p:txBody>
      </p:sp>
      <p:pic>
        <p:nvPicPr>
          <p:cNvPr id="89091" name="Picture 3">
            <a:extLst>
              <a:ext uri="{FF2B5EF4-FFF2-40B4-BE49-F238E27FC236}">
                <a16:creationId xmlns:a16="http://schemas.microsoft.com/office/drawing/2014/main" id="{146D1111-0F21-4181-8C9D-A210F1E60E00}"/>
              </a:ext>
            </a:extLst>
          </p:cNvPr>
          <p:cNvPicPr>
            <a:picLocks noChangeAspect="1"/>
          </p:cNvPicPr>
          <p:nvPr/>
        </p:nvPicPr>
        <p:blipFill>
          <a:blip r:embed="rId3">
            <a:extLst>
              <a:ext uri="{28A0092B-C50C-407E-A947-70E740481C1C}">
                <a14:useLocalDpi xmlns:a14="http://schemas.microsoft.com/office/drawing/2010/main" val="0"/>
              </a:ext>
            </a:extLst>
          </a:blip>
          <a:srcRect t="16690" b="52441"/>
          <a:stretch>
            <a:fillRect/>
          </a:stretch>
        </p:blipFill>
        <p:spPr bwMode="auto">
          <a:xfrm>
            <a:off x="893763" y="2020888"/>
            <a:ext cx="7086600" cy="434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9092" name="TextBox 4">
            <a:extLst>
              <a:ext uri="{FF2B5EF4-FFF2-40B4-BE49-F238E27FC236}">
                <a16:creationId xmlns:a16="http://schemas.microsoft.com/office/drawing/2014/main" id="{B271916B-1C13-408A-BDF9-F8D8F00F4D72}"/>
              </a:ext>
            </a:extLst>
          </p:cNvPr>
          <p:cNvSpPr txBox="1">
            <a:spLocks noChangeArrowheads="1"/>
          </p:cNvSpPr>
          <p:nvPr/>
        </p:nvSpPr>
        <p:spPr bwMode="auto">
          <a:xfrm>
            <a:off x="1593850" y="1417638"/>
            <a:ext cx="338105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2800">
                <a:solidFill>
                  <a:srgbClr val="000000"/>
                </a:solidFill>
                <a:latin typeface="Arial" panose="020B0604020202020204" pitchFamily="34" charset="0"/>
                <a:cs typeface="Arial" panose="020B0604020202020204" pitchFamily="34" charset="0"/>
              </a:rPr>
              <a:t>Day 1 &amp; 2: Cleanse </a:t>
            </a:r>
          </a:p>
        </p:txBody>
      </p:sp>
      <p:sp>
        <p:nvSpPr>
          <p:cNvPr id="89093" name="TextBox 2">
            <a:extLst>
              <a:ext uri="{FF2B5EF4-FFF2-40B4-BE49-F238E27FC236}">
                <a16:creationId xmlns:a16="http://schemas.microsoft.com/office/drawing/2014/main" id="{20ADC85A-CDFE-446C-BF8D-03D20E389861}"/>
              </a:ext>
            </a:extLst>
          </p:cNvPr>
          <p:cNvSpPr txBox="1">
            <a:spLocks noChangeArrowheads="1"/>
          </p:cNvSpPr>
          <p:nvPr/>
        </p:nvSpPr>
        <p:spPr bwMode="auto">
          <a:xfrm>
            <a:off x="570392" y="6349354"/>
            <a:ext cx="79390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1400" dirty="0">
                <a:latin typeface="Arial" panose="020B0604020202020204" pitchFamily="34" charset="0"/>
                <a:cs typeface="Arial" panose="020B0604020202020204" pitchFamily="34" charset="0"/>
              </a:rPr>
              <a:t>Please consult with your Physician before performing any detoxification program</a:t>
            </a:r>
          </a:p>
        </p:txBody>
      </p:sp>
      <p:sp>
        <p:nvSpPr>
          <p:cNvPr id="6" name="TextBox 5">
            <a:extLst>
              <a:ext uri="{FF2B5EF4-FFF2-40B4-BE49-F238E27FC236}">
                <a16:creationId xmlns:a16="http://schemas.microsoft.com/office/drawing/2014/main" id="{C00F559D-9357-B74C-B998-1CB305AD86E8}"/>
              </a:ext>
            </a:extLst>
          </p:cNvPr>
          <p:cNvSpPr txBox="1"/>
          <p:nvPr/>
        </p:nvSpPr>
        <p:spPr>
          <a:xfrm>
            <a:off x="570392" y="6569931"/>
            <a:ext cx="4603492" cy="230832"/>
          </a:xfrm>
          <a:prstGeom prst="rect">
            <a:avLst/>
          </a:prstGeom>
          <a:noFill/>
        </p:spPr>
        <p:txBody>
          <a:bodyPr wrap="square" rtlCol="0">
            <a:spAutoFit/>
          </a:bodyPr>
          <a:lstStyle/>
          <a:p>
            <a:r>
              <a:rPr lang="en-US" sz="900" dirty="0">
                <a:cs typeface="Arial" panose="020B0604020202020204" pitchFamily="34" charset="0"/>
              </a:rPr>
              <a:t>** 1 tablet for individuals 150 lbs. or less and 2 tablets for individuals above 150 lbs.</a:t>
            </a:r>
          </a:p>
        </p:txBody>
      </p:sp>
      <p:sp>
        <p:nvSpPr>
          <p:cNvPr id="7" name="TextBox 6">
            <a:extLst>
              <a:ext uri="{FF2B5EF4-FFF2-40B4-BE49-F238E27FC236}">
                <a16:creationId xmlns:a16="http://schemas.microsoft.com/office/drawing/2014/main" id="{3EF7863B-88FC-814B-BA3E-4AD5DF629FCB}"/>
              </a:ext>
            </a:extLst>
          </p:cNvPr>
          <p:cNvSpPr txBox="1"/>
          <p:nvPr/>
        </p:nvSpPr>
        <p:spPr>
          <a:xfrm>
            <a:off x="2856391" y="3764188"/>
            <a:ext cx="368589" cy="230832"/>
          </a:xfrm>
          <a:prstGeom prst="rect">
            <a:avLst/>
          </a:prstGeom>
          <a:noFill/>
        </p:spPr>
        <p:txBody>
          <a:bodyPr wrap="square" rtlCol="0">
            <a:spAutoFit/>
          </a:bodyPr>
          <a:lstStyle/>
          <a:p>
            <a:r>
              <a:rPr lang="en-US" sz="900" dirty="0">
                <a:cs typeface="Arial" panose="020B0604020202020204" pitchFamily="34" charset="0"/>
              </a:rPr>
              <a:t>**</a:t>
            </a:r>
          </a:p>
        </p:txBody>
      </p:sp>
      <p:sp>
        <p:nvSpPr>
          <p:cNvPr id="8" name="TextBox 7">
            <a:extLst>
              <a:ext uri="{FF2B5EF4-FFF2-40B4-BE49-F238E27FC236}">
                <a16:creationId xmlns:a16="http://schemas.microsoft.com/office/drawing/2014/main" id="{972F95AF-F257-6547-8C3D-9F25BBBE33FA}"/>
              </a:ext>
            </a:extLst>
          </p:cNvPr>
          <p:cNvSpPr txBox="1"/>
          <p:nvPr/>
        </p:nvSpPr>
        <p:spPr>
          <a:xfrm>
            <a:off x="2856391" y="2853026"/>
            <a:ext cx="368589" cy="230832"/>
          </a:xfrm>
          <a:prstGeom prst="rect">
            <a:avLst/>
          </a:prstGeom>
          <a:noFill/>
        </p:spPr>
        <p:txBody>
          <a:bodyPr wrap="square" rtlCol="0">
            <a:spAutoFit/>
          </a:bodyPr>
          <a:lstStyle/>
          <a:p>
            <a:r>
              <a:rPr lang="en-US" sz="900" dirty="0">
                <a:cs typeface="Arial" panose="020B0604020202020204" pitchFamily="34" charset="0"/>
              </a:rPr>
              <a: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id="{C8970E8B-E24E-4936-BB0C-986F508E96AD}"/>
              </a:ext>
            </a:extLst>
          </p:cNvPr>
          <p:cNvSpPr>
            <a:spLocks noGrp="1"/>
          </p:cNvSpPr>
          <p:nvPr>
            <p:ph type="title"/>
          </p:nvPr>
        </p:nvSpPr>
        <p:spPr/>
        <p:txBody>
          <a:bodyPr/>
          <a:lstStyle/>
          <a:p>
            <a:r>
              <a:rPr lang="en-US" altLang="en-US">
                <a:latin typeface="Arial" panose="020B0604020202020204" pitchFamily="34" charset="0"/>
                <a:cs typeface="Arial" panose="020B0604020202020204" pitchFamily="34" charset="0"/>
              </a:rPr>
              <a:t>How to 3-Day Detox </a:t>
            </a:r>
          </a:p>
        </p:txBody>
      </p:sp>
      <p:sp>
        <p:nvSpPr>
          <p:cNvPr id="90115" name="TextBox 4">
            <a:extLst>
              <a:ext uri="{FF2B5EF4-FFF2-40B4-BE49-F238E27FC236}">
                <a16:creationId xmlns:a16="http://schemas.microsoft.com/office/drawing/2014/main" id="{652229BF-1B30-4AD7-9D3E-6780230B29DF}"/>
              </a:ext>
            </a:extLst>
          </p:cNvPr>
          <p:cNvSpPr txBox="1">
            <a:spLocks noChangeArrowheads="1"/>
          </p:cNvSpPr>
          <p:nvPr/>
        </p:nvSpPr>
        <p:spPr bwMode="auto">
          <a:xfrm>
            <a:off x="1593850" y="1417638"/>
            <a:ext cx="4475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US" altLang="en-US" sz="2800">
                <a:solidFill>
                  <a:srgbClr val="000000"/>
                </a:solidFill>
                <a:latin typeface="Arial" panose="020B0604020202020204" pitchFamily="34" charset="0"/>
                <a:cs typeface="Arial" panose="020B0604020202020204" pitchFamily="34" charset="0"/>
              </a:rPr>
              <a:t>Day 3: Balance &amp; Energize</a:t>
            </a:r>
          </a:p>
        </p:txBody>
      </p:sp>
      <p:pic>
        <p:nvPicPr>
          <p:cNvPr id="90116" name="Picture 2">
            <a:extLst>
              <a:ext uri="{FF2B5EF4-FFF2-40B4-BE49-F238E27FC236}">
                <a16:creationId xmlns:a16="http://schemas.microsoft.com/office/drawing/2014/main" id="{672E505D-CFAF-4AE7-A02B-E887C8D46FE0}"/>
              </a:ext>
            </a:extLst>
          </p:cNvPr>
          <p:cNvPicPr>
            <a:picLocks noChangeAspect="1"/>
          </p:cNvPicPr>
          <p:nvPr/>
        </p:nvPicPr>
        <p:blipFill>
          <a:blip r:embed="rId3">
            <a:extLst>
              <a:ext uri="{28A0092B-C50C-407E-A947-70E740481C1C}">
                <a14:useLocalDpi xmlns:a14="http://schemas.microsoft.com/office/drawing/2010/main" val="0"/>
              </a:ext>
            </a:extLst>
          </a:blip>
          <a:srcRect t="7239" b="49158"/>
          <a:stretch>
            <a:fillRect/>
          </a:stretch>
        </p:blipFill>
        <p:spPr bwMode="auto">
          <a:xfrm>
            <a:off x="1003300" y="1941513"/>
            <a:ext cx="5565775" cy="481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iStock_000013700082_Large.jpg">
            <a:extLst>
              <a:ext uri="{FF2B5EF4-FFF2-40B4-BE49-F238E27FC236}">
                <a16:creationId xmlns:a16="http://schemas.microsoft.com/office/drawing/2014/main" id="{0791E305-3D94-49DF-B8EC-CF668ED06B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8766" y="4289359"/>
            <a:ext cx="2428034" cy="1645891"/>
          </a:xfrm>
          <a:prstGeom prst="ellipse">
            <a:avLst/>
          </a:prstGeom>
          <a:ln>
            <a:noFill/>
          </a:ln>
          <a:effectLst>
            <a:softEdge rad="112500"/>
          </a:effectLst>
        </p:spPr>
      </p:pic>
      <p:pic>
        <p:nvPicPr>
          <p:cNvPr id="90118" name="Picture 6" descr="berry shake splash.png">
            <a:extLst>
              <a:ext uri="{FF2B5EF4-FFF2-40B4-BE49-F238E27FC236}">
                <a16:creationId xmlns:a16="http://schemas.microsoft.com/office/drawing/2014/main" id="{50226E04-4191-49D7-974B-090DD25DB723}"/>
              </a:ext>
            </a:extLst>
          </p:cNvPr>
          <p:cNvPicPr>
            <a:picLocks noChangeAspect="1"/>
          </p:cNvPicPr>
          <p:nvPr/>
        </p:nvPicPr>
        <p:blipFill>
          <a:blip r:embed="rId5">
            <a:extLst>
              <a:ext uri="{28A0092B-C50C-407E-A947-70E740481C1C}">
                <a14:useLocalDpi xmlns:a14="http://schemas.microsoft.com/office/drawing/2010/main" val="0"/>
              </a:ext>
            </a:extLst>
          </a:blip>
          <a:srcRect l="26561" t="27985" r="12988" b="29810"/>
          <a:stretch>
            <a:fillRect/>
          </a:stretch>
        </p:blipFill>
        <p:spPr bwMode="auto">
          <a:xfrm>
            <a:off x="6259513" y="1279525"/>
            <a:ext cx="2505075" cy="233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1" descr="detox_kit.png">
            <a:extLst>
              <a:ext uri="{FF2B5EF4-FFF2-40B4-BE49-F238E27FC236}">
                <a16:creationId xmlns:a16="http://schemas.microsoft.com/office/drawing/2014/main" id="{1313C074-E350-4D05-91DE-B624D71EB7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4975" y="1928813"/>
            <a:ext cx="8435975" cy="427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39" name="Picture 4" descr="detox_logo.png">
            <a:extLst>
              <a:ext uri="{FF2B5EF4-FFF2-40B4-BE49-F238E27FC236}">
                <a16:creationId xmlns:a16="http://schemas.microsoft.com/office/drawing/2014/main" id="{249B492A-C454-4B82-B238-A8BA14261A5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49888" y="1433513"/>
            <a:ext cx="3255962" cy="1868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0" name="Picture 6" descr="Screen Shot 2017-01-10 at 9.34.58 AM.png">
            <a:extLst>
              <a:ext uri="{FF2B5EF4-FFF2-40B4-BE49-F238E27FC236}">
                <a16:creationId xmlns:a16="http://schemas.microsoft.com/office/drawing/2014/main" id="{45B4E651-8292-48CF-88DF-398C2BA7DA1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31850" y="5961063"/>
            <a:ext cx="2092325"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itle 1">
            <a:extLst>
              <a:ext uri="{FF2B5EF4-FFF2-40B4-BE49-F238E27FC236}">
                <a16:creationId xmlns:a16="http://schemas.microsoft.com/office/drawing/2014/main" id="{7A68B3EC-2EA7-43AF-A271-B7BBFCB07826}"/>
              </a:ext>
            </a:extLst>
          </p:cNvPr>
          <p:cNvSpPr txBox="1">
            <a:spLocks/>
          </p:cNvSpPr>
          <p:nvPr/>
        </p:nvSpPr>
        <p:spPr bwMode="auto">
          <a:xfrm>
            <a:off x="457200" y="-20638"/>
            <a:ext cx="8229600"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lnSpc>
                <a:spcPct val="80000"/>
              </a:lnSpc>
              <a:spcBef>
                <a:spcPct val="0"/>
              </a:spcBef>
              <a:buFontTx/>
              <a:buNone/>
            </a:pPr>
            <a:r>
              <a:rPr lang="en-US" altLang="en-US" sz="4400" dirty="0">
                <a:solidFill>
                  <a:srgbClr val="000000"/>
                </a:solidFill>
                <a:latin typeface="Arial" panose="020B0604020202020204" pitchFamily="34" charset="0"/>
                <a:cs typeface="Arial" panose="020B0604020202020204" pitchFamily="34" charset="0"/>
              </a:rPr>
              <a:t>Based in Nature,</a:t>
            </a:r>
            <a:br>
              <a:rPr lang="en-US" altLang="en-US" sz="4400" dirty="0">
                <a:solidFill>
                  <a:srgbClr val="000000"/>
                </a:solidFill>
                <a:latin typeface="Arial" panose="020B0604020202020204" pitchFamily="34" charset="0"/>
                <a:cs typeface="Arial" panose="020B0604020202020204" pitchFamily="34" charset="0"/>
              </a:rPr>
            </a:br>
            <a:r>
              <a:rPr lang="en-US" altLang="en-US" sz="4400" b="1" dirty="0">
                <a:solidFill>
                  <a:srgbClr val="000000"/>
                </a:solidFill>
                <a:latin typeface="Arial" panose="020B0604020202020204" pitchFamily="34" charset="0"/>
                <a:cs typeface="Arial" panose="020B0604020202020204" pitchFamily="34" charset="0"/>
              </a:rPr>
              <a:t>Backed by Science!</a:t>
            </a:r>
            <a:endParaRPr lang="en-US" altLang="en-US" sz="4400" dirty="0">
              <a:latin typeface="Arial" panose="020B0604020202020204" pitchFamily="34" charset="0"/>
              <a:cs typeface="Arial" panose="020B0604020202020204" pitchFamily="34" charset="0"/>
            </a:endParaRPr>
          </a:p>
        </p:txBody>
      </p:sp>
      <p:pic>
        <p:nvPicPr>
          <p:cNvPr id="92163" name="Picture 1" descr="Screen Shot 2017-04-24 at 1.03.27 PM.png">
            <a:extLst>
              <a:ext uri="{FF2B5EF4-FFF2-40B4-BE49-F238E27FC236}">
                <a16:creationId xmlns:a16="http://schemas.microsoft.com/office/drawing/2014/main" id="{99BBC668-D28F-4C64-9CB8-2F2F519EA7C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536700"/>
            <a:ext cx="9144000" cy="370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VSHAPEID" val="K2qeChzHDs7LUrskx2U19I"/>
</p:tagLst>
</file>

<file path=ppt/tags/tag2.xml><?xml version="1.0" encoding="utf-8"?>
<p:tagLst xmlns:a="http://schemas.openxmlformats.org/drawingml/2006/main" xmlns:r="http://schemas.openxmlformats.org/officeDocument/2006/relationships" xmlns:p="http://schemas.openxmlformats.org/presentationml/2006/main">
  <p:tag name="DVSHAPEID" val="acATq9R7D74XtVVIgngpkt"/>
</p:tagLst>
</file>

<file path=ppt/tags/tag3.xml><?xml version="1.0" encoding="utf-8"?>
<p:tagLst xmlns:a="http://schemas.openxmlformats.org/drawingml/2006/main" xmlns:r="http://schemas.openxmlformats.org/officeDocument/2006/relationships" xmlns:p="http://schemas.openxmlformats.org/presentationml/2006/main">
  <p:tag name="DVSHAPEID" val="ufF3LFZlNvw93zQRgaGlU6"/>
</p:tagLst>
</file>

<file path=ppt/tags/tag4.xml><?xml version="1.0" encoding="utf-8"?>
<p:tagLst xmlns:a="http://schemas.openxmlformats.org/drawingml/2006/main" xmlns:r="http://schemas.openxmlformats.org/officeDocument/2006/relationships" xmlns:p="http://schemas.openxmlformats.org/presentationml/2006/main">
  <p:tag name="DVSECTIONID" val="R6KN3ORoo4jNPoD6YCAvKm"/>
</p:tagLst>
</file>

<file path=ppt/theme/theme1.xml><?xml version="1.0" encoding="utf-8"?>
<a:theme xmlns:a="http://schemas.openxmlformats.org/drawingml/2006/main" name="NeoLife_ppt_template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Nutritional Seminars - 8.24 LA (ENGLISH)</Template>
  <TotalTime>7065</TotalTime>
  <Words>5794</Words>
  <Application>Microsoft Office PowerPoint</Application>
  <PresentationFormat>On-screen Show (4:3)</PresentationFormat>
  <Paragraphs>649</Paragraphs>
  <Slides>55</Slides>
  <Notes>33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Arial Regular</vt:lpstr>
      <vt:lpstr>Calibri</vt:lpstr>
      <vt:lpstr>Helvetica Neue</vt:lpstr>
      <vt:lpstr>Times</vt:lpstr>
      <vt:lpstr>Wingdings</vt:lpstr>
      <vt:lpstr>NeoLife_ppt_template3</vt:lpstr>
      <vt:lpstr>Digestive Health</vt:lpstr>
      <vt:lpstr>PowerPoint Presentation</vt:lpstr>
      <vt:lpstr>Whole Food Nutrition</vt:lpstr>
      <vt:lpstr>PowerPoint Presentation</vt:lpstr>
      <vt:lpstr>PowerPoint Presentation</vt:lpstr>
      <vt:lpstr>Personalized Nutrition</vt:lpstr>
      <vt:lpstr>Targeted Solutions</vt:lpstr>
      <vt:lpstr>Six Stages of Nutrition</vt:lpstr>
      <vt:lpstr>The Digestive System</vt:lpstr>
      <vt:lpstr>The Digestive System</vt:lpstr>
      <vt:lpstr>Digestive Process</vt:lpstr>
      <vt:lpstr>Digestive Health</vt:lpstr>
      <vt:lpstr>Factors that Impact/Impair Healthy Digestion</vt:lpstr>
      <vt:lpstr>Common Problems with Digestion</vt:lpstr>
      <vt:lpstr>Common Reasons for Digestive Problems</vt:lpstr>
      <vt:lpstr>Digestive Issues</vt:lpstr>
      <vt:lpstr>Approaches to Healthy Digestion</vt:lpstr>
      <vt:lpstr>Approaches to Healthy Digestion</vt:lpstr>
      <vt:lpstr>PowerPoint Presentation</vt:lpstr>
      <vt:lpstr>PowerPoint Presentation</vt:lpstr>
      <vt:lpstr>PowerPoint Presentation</vt:lpstr>
      <vt:lpstr>Healthy Gut Flora - Probiotics</vt:lpstr>
      <vt:lpstr>Benefits of Probiotics</vt:lpstr>
      <vt:lpstr>More Benefits of Probiotics</vt:lpstr>
      <vt:lpstr>Acidophilus Plus™</vt:lpstr>
      <vt:lpstr>Acidophilus Plus™</vt:lpstr>
      <vt:lpstr>PowerPoint Presentation</vt:lpstr>
      <vt:lpstr>Stress-Induced Digestive Discomfort</vt:lpstr>
      <vt:lpstr>Aloe Vera Plus</vt:lpstr>
      <vt:lpstr>Elimination </vt:lpstr>
      <vt:lpstr>All Natural Fiber</vt:lpstr>
      <vt:lpstr>PowerPoint Presentation</vt:lpstr>
      <vt:lpstr>Neo-Lax</vt:lpstr>
      <vt:lpstr>Neo-Lax</vt:lpstr>
      <vt:lpstr>PowerPoint Presentation</vt:lpstr>
      <vt:lpstr>PowerPoint Presentation</vt:lpstr>
      <vt:lpstr>What is Elimination?</vt:lpstr>
      <vt:lpstr>PowerPoint Presentation</vt:lpstr>
      <vt:lpstr>Top 5 Reasons to Detox</vt:lpstr>
      <vt:lpstr>#1 Remove Toxins</vt:lpstr>
      <vt:lpstr>#2 Healthy Immune Function</vt:lpstr>
      <vt:lpstr>#3 Jump Start Weight Loss </vt:lpstr>
      <vt:lpstr>#4 Slow Premature Aging</vt:lpstr>
      <vt:lpstr>#5 Increase Energy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3-Day Detox </vt:lpstr>
      <vt:lpstr>How to 3-Day Detox </vt:lpstr>
      <vt:lpstr>PowerPoint Presentation</vt:lpstr>
      <vt:lpstr>PowerPoint Presentation</vt:lpstr>
    </vt:vector>
  </TitlesOfParts>
  <Company>NeoLife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NeoLife</dc:creator>
  <cp:lastModifiedBy>Diane Clayton</cp:lastModifiedBy>
  <cp:revision>434</cp:revision>
  <dcterms:created xsi:type="dcterms:W3CDTF">2014-11-12T18:12:54Z</dcterms:created>
  <dcterms:modified xsi:type="dcterms:W3CDTF">2020-03-06T02:54:51Z</dcterms:modified>
</cp:coreProperties>
</file>